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692" r:id="rId1"/>
  </p:sldMasterIdLst>
  <p:notesMasterIdLst>
    <p:notesMasterId r:id="rId37"/>
  </p:notesMasterIdLst>
  <p:sldIdLst>
    <p:sldId id="256" r:id="rId2"/>
    <p:sldId id="259" r:id="rId3"/>
    <p:sldId id="257" r:id="rId4"/>
    <p:sldId id="258" r:id="rId5"/>
    <p:sldId id="265" r:id="rId6"/>
    <p:sldId id="293" r:id="rId7"/>
    <p:sldId id="295" r:id="rId8"/>
    <p:sldId id="266" r:id="rId9"/>
    <p:sldId id="297" r:id="rId10"/>
    <p:sldId id="264" r:id="rId11"/>
    <p:sldId id="296" r:id="rId12"/>
    <p:sldId id="289" r:id="rId13"/>
    <p:sldId id="286" r:id="rId14"/>
    <p:sldId id="290" r:id="rId15"/>
    <p:sldId id="287" r:id="rId16"/>
    <p:sldId id="260"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8" r:id="rId35"/>
    <p:sldId id="284" r:id="rId36"/>
  </p:sldIdLst>
  <p:sldSz cx="10691813" cy="7559675"/>
  <p:notesSz cx="6808788" cy="9940925"/>
  <p:defaultTextStyle>
    <a:defPPr>
      <a:defRPr lang="nb-NO"/>
    </a:defPPr>
    <a:lvl1pPr marL="0" algn="l" defTabSz="995507" rtl="0" eaLnBrk="1" latinLnBrk="0" hangingPunct="1">
      <a:defRPr sz="1960" kern="1200">
        <a:solidFill>
          <a:schemeClr val="tx1"/>
        </a:solidFill>
        <a:latin typeface="+mn-lt"/>
        <a:ea typeface="+mn-ea"/>
        <a:cs typeface="+mn-cs"/>
      </a:defRPr>
    </a:lvl1pPr>
    <a:lvl2pPr marL="497754" algn="l" defTabSz="995507" rtl="0" eaLnBrk="1" latinLnBrk="0" hangingPunct="1">
      <a:defRPr sz="1960" kern="1200">
        <a:solidFill>
          <a:schemeClr val="tx1"/>
        </a:solidFill>
        <a:latin typeface="+mn-lt"/>
        <a:ea typeface="+mn-ea"/>
        <a:cs typeface="+mn-cs"/>
      </a:defRPr>
    </a:lvl2pPr>
    <a:lvl3pPr marL="995507" algn="l" defTabSz="995507" rtl="0" eaLnBrk="1" latinLnBrk="0" hangingPunct="1">
      <a:defRPr sz="1960" kern="1200">
        <a:solidFill>
          <a:schemeClr val="tx1"/>
        </a:solidFill>
        <a:latin typeface="+mn-lt"/>
        <a:ea typeface="+mn-ea"/>
        <a:cs typeface="+mn-cs"/>
      </a:defRPr>
    </a:lvl3pPr>
    <a:lvl4pPr marL="1493261" algn="l" defTabSz="995507" rtl="0" eaLnBrk="1" latinLnBrk="0" hangingPunct="1">
      <a:defRPr sz="1960" kern="1200">
        <a:solidFill>
          <a:schemeClr val="tx1"/>
        </a:solidFill>
        <a:latin typeface="+mn-lt"/>
        <a:ea typeface="+mn-ea"/>
        <a:cs typeface="+mn-cs"/>
      </a:defRPr>
    </a:lvl4pPr>
    <a:lvl5pPr marL="1991015" algn="l" defTabSz="995507" rtl="0" eaLnBrk="1" latinLnBrk="0" hangingPunct="1">
      <a:defRPr sz="1960" kern="1200">
        <a:solidFill>
          <a:schemeClr val="tx1"/>
        </a:solidFill>
        <a:latin typeface="+mn-lt"/>
        <a:ea typeface="+mn-ea"/>
        <a:cs typeface="+mn-cs"/>
      </a:defRPr>
    </a:lvl5pPr>
    <a:lvl6pPr marL="2488768" algn="l" defTabSz="995507" rtl="0" eaLnBrk="1" latinLnBrk="0" hangingPunct="1">
      <a:defRPr sz="1960" kern="1200">
        <a:solidFill>
          <a:schemeClr val="tx1"/>
        </a:solidFill>
        <a:latin typeface="+mn-lt"/>
        <a:ea typeface="+mn-ea"/>
        <a:cs typeface="+mn-cs"/>
      </a:defRPr>
    </a:lvl6pPr>
    <a:lvl7pPr marL="2986522" algn="l" defTabSz="995507" rtl="0" eaLnBrk="1" latinLnBrk="0" hangingPunct="1">
      <a:defRPr sz="1960" kern="1200">
        <a:solidFill>
          <a:schemeClr val="tx1"/>
        </a:solidFill>
        <a:latin typeface="+mn-lt"/>
        <a:ea typeface="+mn-ea"/>
        <a:cs typeface="+mn-cs"/>
      </a:defRPr>
    </a:lvl7pPr>
    <a:lvl8pPr marL="3484275" algn="l" defTabSz="995507" rtl="0" eaLnBrk="1" latinLnBrk="0" hangingPunct="1">
      <a:defRPr sz="1960" kern="1200">
        <a:solidFill>
          <a:schemeClr val="tx1"/>
        </a:solidFill>
        <a:latin typeface="+mn-lt"/>
        <a:ea typeface="+mn-ea"/>
        <a:cs typeface="+mn-cs"/>
      </a:defRPr>
    </a:lvl8pPr>
    <a:lvl9pPr marL="3982029" algn="l" defTabSz="995507" rtl="0" eaLnBrk="1" latinLnBrk="0" hangingPunct="1">
      <a:defRPr sz="196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381" userDrawn="1">
          <p15:clr>
            <a:srgbClr val="A4A3A4"/>
          </p15:clr>
        </p15:guide>
        <p15:guide id="2" pos="3368"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000"/>
    <a:srgbClr val="F5562B"/>
    <a:srgbClr val="FBE9E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ddels stil 2 - uthevin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ys stil 1 - utheving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3C2FFA5D-87B4-456A-9821-1D502468CF0F}" styleName="Temastil 1 - utheving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487" autoAdjust="0"/>
    <p:restoredTop sz="96433" autoAdjust="0"/>
  </p:normalViewPr>
  <p:slideViewPr>
    <p:cSldViewPr snapToGrid="0">
      <p:cViewPr varScale="1">
        <p:scale>
          <a:sx n="106" d="100"/>
          <a:sy n="106" d="100"/>
        </p:scale>
        <p:origin x="1434" y="102"/>
      </p:cViewPr>
      <p:guideLst>
        <p:guide orient="horz" pos="2381"/>
        <p:guide pos="3368"/>
      </p:guideLst>
    </p:cSldViewPr>
  </p:slideViewPr>
  <p:outlineViewPr>
    <p:cViewPr>
      <p:scale>
        <a:sx n="33" d="100"/>
        <a:sy n="33" d="100"/>
      </p:scale>
      <p:origin x="0" y="-9796"/>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1" y="1"/>
            <a:ext cx="2950951" cy="498316"/>
          </a:xfrm>
          <a:prstGeom prst="rect">
            <a:avLst/>
          </a:prstGeom>
        </p:spPr>
        <p:txBody>
          <a:bodyPr vert="horz" lIns="91449" tIns="45725" rIns="91449" bIns="45725" rtlCol="0"/>
          <a:lstStyle>
            <a:lvl1pPr algn="l">
              <a:defRPr sz="1200"/>
            </a:lvl1pPr>
          </a:lstStyle>
          <a:p>
            <a:endParaRPr lang="nb-NO"/>
          </a:p>
        </p:txBody>
      </p:sp>
      <p:sp>
        <p:nvSpPr>
          <p:cNvPr id="3" name="Plassholder for dato 2"/>
          <p:cNvSpPr>
            <a:spLocks noGrp="1"/>
          </p:cNvSpPr>
          <p:nvPr>
            <p:ph type="dt" idx="1"/>
          </p:nvPr>
        </p:nvSpPr>
        <p:spPr>
          <a:xfrm>
            <a:off x="3856249" y="1"/>
            <a:ext cx="2950951" cy="498316"/>
          </a:xfrm>
          <a:prstGeom prst="rect">
            <a:avLst/>
          </a:prstGeom>
        </p:spPr>
        <p:txBody>
          <a:bodyPr vert="horz" lIns="91449" tIns="45725" rIns="91449" bIns="45725" rtlCol="0"/>
          <a:lstStyle>
            <a:lvl1pPr algn="r">
              <a:defRPr sz="1200"/>
            </a:lvl1pPr>
          </a:lstStyle>
          <a:p>
            <a:fld id="{771A0A77-93FA-4BD0-86C9-48C6BF096E56}" type="datetimeFigureOut">
              <a:rPr lang="nb-NO" smtClean="0"/>
              <a:t>11.07.2023</a:t>
            </a:fld>
            <a:endParaRPr lang="nb-NO"/>
          </a:p>
        </p:txBody>
      </p:sp>
      <p:sp>
        <p:nvSpPr>
          <p:cNvPr id="4" name="Plassholder for lysbilde 3"/>
          <p:cNvSpPr>
            <a:spLocks noGrp="1" noRot="1" noChangeAspect="1"/>
          </p:cNvSpPr>
          <p:nvPr>
            <p:ph type="sldImg" idx="2"/>
          </p:nvPr>
        </p:nvSpPr>
        <p:spPr>
          <a:xfrm>
            <a:off x="1031875" y="1243013"/>
            <a:ext cx="4745038" cy="3354387"/>
          </a:xfrm>
          <a:prstGeom prst="rect">
            <a:avLst/>
          </a:prstGeom>
          <a:noFill/>
          <a:ln w="12700">
            <a:solidFill>
              <a:prstClr val="black"/>
            </a:solidFill>
          </a:ln>
        </p:spPr>
        <p:txBody>
          <a:bodyPr vert="horz" lIns="91449" tIns="45725" rIns="91449" bIns="45725" rtlCol="0" anchor="ctr"/>
          <a:lstStyle/>
          <a:p>
            <a:endParaRPr lang="nb-NO"/>
          </a:p>
        </p:txBody>
      </p:sp>
      <p:sp>
        <p:nvSpPr>
          <p:cNvPr id="5" name="Plassholder for notater 4"/>
          <p:cNvSpPr>
            <a:spLocks noGrp="1"/>
          </p:cNvSpPr>
          <p:nvPr>
            <p:ph type="body" sz="quarter" idx="3"/>
          </p:nvPr>
        </p:nvSpPr>
        <p:spPr>
          <a:xfrm>
            <a:off x="681357" y="4784786"/>
            <a:ext cx="5446076" cy="3913525"/>
          </a:xfrm>
          <a:prstGeom prst="rect">
            <a:avLst/>
          </a:prstGeom>
        </p:spPr>
        <p:txBody>
          <a:bodyPr vert="horz" lIns="91449" tIns="45725" rIns="91449" bIns="45725" rtlCol="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p:cNvSpPr>
            <a:spLocks noGrp="1"/>
          </p:cNvSpPr>
          <p:nvPr>
            <p:ph type="ftr" sz="quarter" idx="4"/>
          </p:nvPr>
        </p:nvSpPr>
        <p:spPr>
          <a:xfrm>
            <a:off x="1" y="9442609"/>
            <a:ext cx="2950951" cy="498316"/>
          </a:xfrm>
          <a:prstGeom prst="rect">
            <a:avLst/>
          </a:prstGeom>
        </p:spPr>
        <p:txBody>
          <a:bodyPr vert="horz" lIns="91449" tIns="45725" rIns="91449" bIns="45725" rtlCol="0" anchor="b"/>
          <a:lstStyle>
            <a:lvl1pPr algn="l">
              <a:defRPr sz="1200"/>
            </a:lvl1pPr>
          </a:lstStyle>
          <a:p>
            <a:endParaRPr lang="nb-NO"/>
          </a:p>
        </p:txBody>
      </p:sp>
      <p:sp>
        <p:nvSpPr>
          <p:cNvPr id="7" name="Plassholder for lysbildenummer 6"/>
          <p:cNvSpPr>
            <a:spLocks noGrp="1"/>
          </p:cNvSpPr>
          <p:nvPr>
            <p:ph type="sldNum" sz="quarter" idx="5"/>
          </p:nvPr>
        </p:nvSpPr>
        <p:spPr>
          <a:xfrm>
            <a:off x="3856249" y="9442609"/>
            <a:ext cx="2950951" cy="498316"/>
          </a:xfrm>
          <a:prstGeom prst="rect">
            <a:avLst/>
          </a:prstGeom>
        </p:spPr>
        <p:txBody>
          <a:bodyPr vert="horz" lIns="91449" tIns="45725" rIns="91449" bIns="45725" rtlCol="0" anchor="b"/>
          <a:lstStyle>
            <a:lvl1pPr algn="r">
              <a:defRPr sz="1200"/>
            </a:lvl1pPr>
          </a:lstStyle>
          <a:p>
            <a:fld id="{72ECD804-57CD-4AF3-A78F-54799077ED1A}" type="slidenum">
              <a:rPr lang="nb-NO" smtClean="0"/>
              <a:t>‹#›</a:t>
            </a:fld>
            <a:endParaRPr lang="nb-NO"/>
          </a:p>
        </p:txBody>
      </p:sp>
    </p:spTree>
    <p:extLst>
      <p:ext uri="{BB962C8B-B14F-4D97-AF65-F5344CB8AC3E}">
        <p14:creationId xmlns:p14="http://schemas.microsoft.com/office/powerpoint/2010/main" val="3913753733"/>
      </p:ext>
    </p:extLst>
  </p:cSld>
  <p:clrMap bg1="lt1" tx1="dk1" bg2="lt2" tx2="dk2" accent1="accent1" accent2="accent2" accent3="accent3" accent4="accent4" accent5="accent5" accent6="accent6" hlink="hlink" folHlink="folHlink"/>
  <p:notesStyle>
    <a:lvl1pPr marL="0" algn="l" defTabSz="995507" rtl="0" eaLnBrk="1" latinLnBrk="0" hangingPunct="1">
      <a:defRPr sz="1306" kern="1200">
        <a:solidFill>
          <a:schemeClr val="tx1"/>
        </a:solidFill>
        <a:latin typeface="+mn-lt"/>
        <a:ea typeface="+mn-ea"/>
        <a:cs typeface="+mn-cs"/>
      </a:defRPr>
    </a:lvl1pPr>
    <a:lvl2pPr marL="497754" algn="l" defTabSz="995507" rtl="0" eaLnBrk="1" latinLnBrk="0" hangingPunct="1">
      <a:defRPr sz="1306" kern="1200">
        <a:solidFill>
          <a:schemeClr val="tx1"/>
        </a:solidFill>
        <a:latin typeface="+mn-lt"/>
        <a:ea typeface="+mn-ea"/>
        <a:cs typeface="+mn-cs"/>
      </a:defRPr>
    </a:lvl2pPr>
    <a:lvl3pPr marL="995507" algn="l" defTabSz="995507" rtl="0" eaLnBrk="1" latinLnBrk="0" hangingPunct="1">
      <a:defRPr sz="1306" kern="1200">
        <a:solidFill>
          <a:schemeClr val="tx1"/>
        </a:solidFill>
        <a:latin typeface="+mn-lt"/>
        <a:ea typeface="+mn-ea"/>
        <a:cs typeface="+mn-cs"/>
      </a:defRPr>
    </a:lvl3pPr>
    <a:lvl4pPr marL="1493261" algn="l" defTabSz="995507" rtl="0" eaLnBrk="1" latinLnBrk="0" hangingPunct="1">
      <a:defRPr sz="1306" kern="1200">
        <a:solidFill>
          <a:schemeClr val="tx1"/>
        </a:solidFill>
        <a:latin typeface="+mn-lt"/>
        <a:ea typeface="+mn-ea"/>
        <a:cs typeface="+mn-cs"/>
      </a:defRPr>
    </a:lvl4pPr>
    <a:lvl5pPr marL="1991015" algn="l" defTabSz="995507" rtl="0" eaLnBrk="1" latinLnBrk="0" hangingPunct="1">
      <a:defRPr sz="1306" kern="1200">
        <a:solidFill>
          <a:schemeClr val="tx1"/>
        </a:solidFill>
        <a:latin typeface="+mn-lt"/>
        <a:ea typeface="+mn-ea"/>
        <a:cs typeface="+mn-cs"/>
      </a:defRPr>
    </a:lvl5pPr>
    <a:lvl6pPr marL="2488768" algn="l" defTabSz="995507" rtl="0" eaLnBrk="1" latinLnBrk="0" hangingPunct="1">
      <a:defRPr sz="1306" kern="1200">
        <a:solidFill>
          <a:schemeClr val="tx1"/>
        </a:solidFill>
        <a:latin typeface="+mn-lt"/>
        <a:ea typeface="+mn-ea"/>
        <a:cs typeface="+mn-cs"/>
      </a:defRPr>
    </a:lvl6pPr>
    <a:lvl7pPr marL="2986522" algn="l" defTabSz="995507" rtl="0" eaLnBrk="1" latinLnBrk="0" hangingPunct="1">
      <a:defRPr sz="1306" kern="1200">
        <a:solidFill>
          <a:schemeClr val="tx1"/>
        </a:solidFill>
        <a:latin typeface="+mn-lt"/>
        <a:ea typeface="+mn-ea"/>
        <a:cs typeface="+mn-cs"/>
      </a:defRPr>
    </a:lvl7pPr>
    <a:lvl8pPr marL="3484275" algn="l" defTabSz="995507" rtl="0" eaLnBrk="1" latinLnBrk="0" hangingPunct="1">
      <a:defRPr sz="1306" kern="1200">
        <a:solidFill>
          <a:schemeClr val="tx1"/>
        </a:solidFill>
        <a:latin typeface="+mn-lt"/>
        <a:ea typeface="+mn-ea"/>
        <a:cs typeface="+mn-cs"/>
      </a:defRPr>
    </a:lvl8pPr>
    <a:lvl9pPr marL="3982029" algn="l" defTabSz="995507" rtl="0" eaLnBrk="1" latinLnBrk="0" hangingPunct="1">
      <a:defRPr sz="1306"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10"/>
          </p:nvPr>
        </p:nvSpPr>
        <p:spPr/>
        <p:txBody>
          <a:bodyPr/>
          <a:lstStyle/>
          <a:p>
            <a:fld id="{72ECD804-57CD-4AF3-A78F-54799077ED1A}" type="slidenum">
              <a:rPr lang="nb-NO" smtClean="0"/>
              <a:t>10</a:t>
            </a:fld>
            <a:endParaRPr lang="nb-NO"/>
          </a:p>
        </p:txBody>
      </p:sp>
    </p:spTree>
    <p:extLst>
      <p:ext uri="{BB962C8B-B14F-4D97-AF65-F5344CB8AC3E}">
        <p14:creationId xmlns:p14="http://schemas.microsoft.com/office/powerpoint/2010/main" val="205587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1031875" y="1243013"/>
            <a:ext cx="4745038" cy="3354387"/>
          </a:xfrm>
        </p:spPr>
      </p:sp>
      <p:sp>
        <p:nvSpPr>
          <p:cNvPr id="3" name="Plassholder for notater 2"/>
          <p:cNvSpPr>
            <a:spLocks noGrp="1"/>
          </p:cNvSpPr>
          <p:nvPr>
            <p:ph type="body" idx="1"/>
          </p:nvPr>
        </p:nvSpPr>
        <p:spPr/>
        <p:txBody>
          <a:bodyPr/>
          <a:lstStyle/>
          <a:p>
            <a:r>
              <a:rPr lang="nb-NO" dirty="0" err="1"/>
              <a:t>Ka</a:t>
            </a:r>
            <a:endParaRPr lang="nb-NO" dirty="0"/>
          </a:p>
        </p:txBody>
      </p:sp>
      <p:sp>
        <p:nvSpPr>
          <p:cNvPr id="4" name="Plassholder for lysbildenummer 3"/>
          <p:cNvSpPr>
            <a:spLocks noGrp="1"/>
          </p:cNvSpPr>
          <p:nvPr>
            <p:ph type="sldNum" sz="quarter" idx="5"/>
          </p:nvPr>
        </p:nvSpPr>
        <p:spPr/>
        <p:txBody>
          <a:bodyPr/>
          <a:lstStyle/>
          <a:p>
            <a:fld id="{72ECD804-57CD-4AF3-A78F-54799077ED1A}" type="slidenum">
              <a:rPr lang="nb-NO" smtClean="0"/>
              <a:t>25</a:t>
            </a:fld>
            <a:endParaRPr lang="nb-NO"/>
          </a:p>
        </p:txBody>
      </p:sp>
    </p:spTree>
    <p:extLst>
      <p:ext uri="{BB962C8B-B14F-4D97-AF65-F5344CB8AC3E}">
        <p14:creationId xmlns:p14="http://schemas.microsoft.com/office/powerpoint/2010/main" val="101730599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tellysbilde">
    <p:bg>
      <p:bgRef idx="1002">
        <a:schemeClr val="bg2"/>
      </p:bgRef>
    </p:bg>
    <p:spTree>
      <p:nvGrpSpPr>
        <p:cNvPr id="1" name=""/>
        <p:cNvGrpSpPr/>
        <p:nvPr/>
      </p:nvGrpSpPr>
      <p:grpSpPr>
        <a:xfrm>
          <a:off x="0" y="0"/>
          <a:ext cx="0" cy="0"/>
          <a:chOff x="0" y="0"/>
          <a:chExt cx="0" cy="0"/>
        </a:xfrm>
      </p:grpSpPr>
      <p:sp>
        <p:nvSpPr>
          <p:cNvPr id="16" name="Rectangle 15"/>
          <p:cNvSpPr/>
          <p:nvPr/>
        </p:nvSpPr>
        <p:spPr>
          <a:xfrm>
            <a:off x="0" y="0"/>
            <a:ext cx="10691813" cy="7559675"/>
          </a:xfrm>
          <a:prstGeom prst="rect">
            <a:avLst/>
          </a:prstGeom>
          <a:blipFill dpi="0" rotWithShape="1">
            <a:blip r:embed="rId2">
              <a:alphaModFix amt="45000"/>
              <a:duotone>
                <a:schemeClr val="accent1">
                  <a:shade val="45000"/>
                  <a:satMod val="135000"/>
                </a:schemeClr>
                <a:prstClr val="white"/>
              </a:duotone>
            </a:blip>
            <a:srcRect/>
            <a:tile tx="-44450" ty="38100" sx="85000" sy="85000" flip="none"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146941" y="1405479"/>
            <a:ext cx="8397934" cy="4748717"/>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11" name="Rectangle 10"/>
          <p:cNvSpPr/>
          <p:nvPr/>
        </p:nvSpPr>
        <p:spPr>
          <a:xfrm>
            <a:off x="1272326" y="1527055"/>
            <a:ext cx="8147162" cy="4505566"/>
          </a:xfrm>
          <a:prstGeom prst="rect">
            <a:avLst/>
          </a:prstGeom>
          <a:noFill/>
          <a:ln w="6350" cap="sq" cmpd="sng" algn="ctr">
            <a:solidFill>
              <a:schemeClr val="tx1">
                <a:lumMod val="75000"/>
                <a:lumOff val="25000"/>
              </a:schemeClr>
            </a:solidFill>
            <a:prstDash val="solid"/>
            <a:miter lim="800000"/>
          </a:ln>
          <a:effectLst/>
        </p:spPr>
      </p:sp>
      <p:sp>
        <p:nvSpPr>
          <p:cNvPr id="15" name="Rectangle 14"/>
          <p:cNvSpPr/>
          <p:nvPr/>
        </p:nvSpPr>
        <p:spPr>
          <a:xfrm>
            <a:off x="4437103" y="1397437"/>
            <a:ext cx="1817608" cy="70557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4" name="Group 3"/>
          <p:cNvGrpSpPr/>
          <p:nvPr/>
        </p:nvGrpSpPr>
        <p:grpSpPr>
          <a:xfrm>
            <a:off x="4544021" y="1397439"/>
            <a:ext cx="1603772" cy="604774"/>
            <a:chOff x="5318306" y="1386268"/>
            <a:chExt cx="1567331" cy="645295"/>
          </a:xfrm>
        </p:grpSpPr>
        <p:cxnSp>
          <p:nvCxnSpPr>
            <p:cNvPr id="17" name="Straight Connector 16"/>
            <p:cNvCxnSpPr/>
            <p:nvPr/>
          </p:nvCxnSpPr>
          <p:spPr>
            <a:xfrm>
              <a:off x="5318306"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885637"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318306" y="2031563"/>
              <a:ext cx="1567331" cy="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369545" y="2305230"/>
            <a:ext cx="7952726" cy="2855877"/>
          </a:xfrm>
        </p:spPr>
        <p:txBody>
          <a:bodyPr tIns="45720" bIns="45720" anchor="ctr">
            <a:noAutofit/>
          </a:bodyPr>
          <a:lstStyle>
            <a:lvl1pPr algn="ctr">
              <a:lnSpc>
                <a:spcPct val="83000"/>
              </a:lnSpc>
              <a:defRPr lang="en-US" sz="6834" b="0" kern="1200" cap="all" spc="-110" baseline="0" dirty="0">
                <a:solidFill>
                  <a:schemeClr val="tx1">
                    <a:lumMod val="85000"/>
                    <a:lumOff val="15000"/>
                  </a:schemeClr>
                </a:solidFill>
                <a:effectLst/>
                <a:latin typeface="+mj-lt"/>
                <a:ea typeface="+mn-ea"/>
                <a:cs typeface="+mn-cs"/>
              </a:defRPr>
            </a:lvl1pPr>
          </a:lstStyle>
          <a:p>
            <a:r>
              <a:rPr lang="nb-NO" smtClean="0"/>
              <a:t>Klikk for å redigere tittelstil</a:t>
            </a:r>
            <a:endParaRPr lang="en-US" dirty="0"/>
          </a:p>
        </p:txBody>
      </p:sp>
      <p:sp>
        <p:nvSpPr>
          <p:cNvPr id="3" name="Subtitle 2"/>
          <p:cNvSpPr>
            <a:spLocks noGrp="1"/>
          </p:cNvSpPr>
          <p:nvPr>
            <p:ph type="subTitle" idx="1"/>
          </p:nvPr>
        </p:nvSpPr>
        <p:spPr>
          <a:xfrm>
            <a:off x="1369888" y="5161106"/>
            <a:ext cx="7954709" cy="554376"/>
          </a:xfrm>
        </p:spPr>
        <p:txBody>
          <a:bodyPr>
            <a:normAutofit/>
          </a:bodyPr>
          <a:lstStyle>
            <a:lvl1pPr marL="0" indent="0" algn="ctr">
              <a:spcBef>
                <a:spcPts val="0"/>
              </a:spcBef>
              <a:buNone/>
              <a:defRPr sz="1543" spc="88" baseline="0">
                <a:solidFill>
                  <a:schemeClr val="tx1"/>
                </a:solidFill>
              </a:defRPr>
            </a:lvl1pPr>
            <a:lvl2pPr marL="503972" indent="0" algn="ctr">
              <a:buNone/>
              <a:defRPr sz="1543"/>
            </a:lvl2pPr>
            <a:lvl3pPr marL="1007943" indent="0" algn="ctr">
              <a:buNone/>
              <a:defRPr sz="1543"/>
            </a:lvl3pPr>
            <a:lvl4pPr marL="1511915" indent="0" algn="ctr">
              <a:buNone/>
              <a:defRPr sz="1543"/>
            </a:lvl4pPr>
            <a:lvl5pPr marL="2015886" indent="0" algn="ctr">
              <a:buNone/>
              <a:defRPr sz="1543"/>
            </a:lvl5pPr>
            <a:lvl6pPr marL="2519858" indent="0" algn="ctr">
              <a:buNone/>
              <a:defRPr sz="1543"/>
            </a:lvl6pPr>
            <a:lvl7pPr marL="3023829" indent="0" algn="ctr">
              <a:buNone/>
              <a:defRPr sz="1543"/>
            </a:lvl7pPr>
            <a:lvl8pPr marL="3527801" indent="0" algn="ctr">
              <a:buNone/>
              <a:defRPr sz="1543"/>
            </a:lvl8pPr>
            <a:lvl9pPr marL="4031772" indent="0" algn="ctr">
              <a:buNone/>
              <a:defRPr sz="1543"/>
            </a:lvl9pPr>
          </a:lstStyle>
          <a:p>
            <a:r>
              <a:rPr lang="nb-NO" smtClean="0"/>
              <a:t>Klikk for å redigere undertittelstil i malen</a:t>
            </a:r>
            <a:endParaRPr lang="en-US" dirty="0"/>
          </a:p>
        </p:txBody>
      </p:sp>
      <p:sp>
        <p:nvSpPr>
          <p:cNvPr id="20" name="Date Placeholder 19"/>
          <p:cNvSpPr>
            <a:spLocks noGrp="1"/>
          </p:cNvSpPr>
          <p:nvPr>
            <p:ph type="dt" sz="half" idx="10"/>
          </p:nvPr>
        </p:nvSpPr>
        <p:spPr>
          <a:xfrm>
            <a:off x="4597480" y="1462979"/>
            <a:ext cx="1496854" cy="503978"/>
          </a:xfrm>
        </p:spPr>
        <p:txBody>
          <a:bodyPr/>
          <a:lstStyle>
            <a:lvl1pPr algn="ctr">
              <a:defRPr sz="1213" spc="0" baseline="0">
                <a:solidFill>
                  <a:schemeClr val="tx1"/>
                </a:solidFill>
                <a:latin typeface="+mn-lt"/>
              </a:defRPr>
            </a:lvl1pPr>
          </a:lstStyle>
          <a:p>
            <a:fld id="{D5C1B47C-FEBE-45B5-B74B-9397A65D852B}" type="datetimeFigureOut">
              <a:rPr lang="nb-NO" smtClean="0"/>
              <a:t>11.07.2023</a:t>
            </a:fld>
            <a:endParaRPr lang="nb-NO"/>
          </a:p>
        </p:txBody>
      </p:sp>
      <p:sp>
        <p:nvSpPr>
          <p:cNvPr id="21" name="Footer Placeholder 20"/>
          <p:cNvSpPr>
            <a:spLocks noGrp="1"/>
          </p:cNvSpPr>
          <p:nvPr>
            <p:ph type="ftr" sz="quarter" idx="11"/>
          </p:nvPr>
        </p:nvSpPr>
        <p:spPr>
          <a:xfrm>
            <a:off x="1291970" y="5744229"/>
            <a:ext cx="5178847" cy="251989"/>
          </a:xfrm>
        </p:spPr>
        <p:txBody>
          <a:bodyPr/>
          <a:lstStyle>
            <a:lvl1pPr algn="l">
              <a:defRPr sz="992">
                <a:solidFill>
                  <a:schemeClr val="tx1">
                    <a:lumMod val="75000"/>
                    <a:lumOff val="25000"/>
                  </a:schemeClr>
                </a:solidFill>
              </a:defRPr>
            </a:lvl1pPr>
          </a:lstStyle>
          <a:p>
            <a:endParaRPr lang="nb-NO"/>
          </a:p>
        </p:txBody>
      </p:sp>
      <p:sp>
        <p:nvSpPr>
          <p:cNvPr id="22" name="Slide Number Placeholder 21"/>
          <p:cNvSpPr>
            <a:spLocks noGrp="1"/>
          </p:cNvSpPr>
          <p:nvPr>
            <p:ph type="sldNum" sz="quarter" idx="12"/>
          </p:nvPr>
        </p:nvSpPr>
        <p:spPr>
          <a:xfrm>
            <a:off x="7547866" y="5745353"/>
            <a:ext cx="1852021" cy="251989"/>
          </a:xfrm>
        </p:spPr>
        <p:txBody>
          <a:bodyPr/>
          <a:lstStyle>
            <a:lvl1pPr>
              <a:defRPr>
                <a:solidFill>
                  <a:schemeClr val="tx1">
                    <a:lumMod val="75000"/>
                    <a:lumOff val="25000"/>
                  </a:schemeClr>
                </a:solidFill>
              </a:defRPr>
            </a:lvl1pPr>
          </a:lstStyle>
          <a:p>
            <a:fld id="{FD1B0523-6A73-449E-9E22-F1D03E15FBA3}" type="slidenum">
              <a:rPr lang="nb-NO" smtClean="0"/>
              <a:t>‹#›</a:t>
            </a:fld>
            <a:endParaRPr lang="nb-NO"/>
          </a:p>
        </p:txBody>
      </p:sp>
    </p:spTree>
    <p:extLst>
      <p:ext uri="{BB962C8B-B14F-4D97-AF65-F5344CB8AC3E}">
        <p14:creationId xmlns:p14="http://schemas.microsoft.com/office/powerpoint/2010/main" val="669794820"/>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smtClean="0"/>
              <a:t>Klikk for å redigere tittelstil</a:t>
            </a:r>
            <a:endParaRPr lang="en-US" dirty="0"/>
          </a:p>
        </p:txBody>
      </p:sp>
      <p:sp>
        <p:nvSpPr>
          <p:cNvPr id="3" name="Vertical Text Placeholder 2"/>
          <p:cNvSpPr>
            <a:spLocks noGrp="1"/>
          </p:cNvSpPr>
          <p:nvPr>
            <p:ph type="body" orient="vert" idx="1"/>
          </p:nvPr>
        </p:nvSpPr>
        <p:spPr/>
        <p:txBody>
          <a:bodyPr vert="eaVert"/>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en-US" dirty="0"/>
          </a:p>
        </p:txBody>
      </p:sp>
      <p:sp>
        <p:nvSpPr>
          <p:cNvPr id="4" name="Date Placeholder 3"/>
          <p:cNvSpPr>
            <a:spLocks noGrp="1"/>
          </p:cNvSpPr>
          <p:nvPr>
            <p:ph type="dt" sz="half" idx="10"/>
          </p:nvPr>
        </p:nvSpPr>
        <p:spPr/>
        <p:txBody>
          <a:bodyPr/>
          <a:lstStyle/>
          <a:p>
            <a:fld id="{D5C1B47C-FEBE-45B5-B74B-9397A65D852B}" type="datetimeFigureOut">
              <a:rPr lang="nb-NO" smtClean="0"/>
              <a:t>11.07.2023</a:t>
            </a:fld>
            <a:endParaRPr lang="nb-NO"/>
          </a:p>
        </p:txBody>
      </p:sp>
      <p:sp>
        <p:nvSpPr>
          <p:cNvPr id="5" name="Footer Placeholder 4"/>
          <p:cNvSpPr>
            <a:spLocks noGrp="1"/>
          </p:cNvSpPr>
          <p:nvPr>
            <p:ph type="ftr" sz="quarter" idx="11"/>
          </p:nvPr>
        </p:nvSpPr>
        <p:spPr/>
        <p:txBody>
          <a:bodyPr/>
          <a:lstStyle/>
          <a:p>
            <a:endParaRPr lang="nb-NO"/>
          </a:p>
        </p:txBody>
      </p:sp>
      <p:sp>
        <p:nvSpPr>
          <p:cNvPr id="6" name="Slide Number Placeholder 5"/>
          <p:cNvSpPr>
            <a:spLocks noGrp="1"/>
          </p:cNvSpPr>
          <p:nvPr>
            <p:ph type="sldNum" sz="quarter" idx="12"/>
          </p:nvPr>
        </p:nvSpPr>
        <p:spPr/>
        <p:txBody>
          <a:bodyPr/>
          <a:lstStyle/>
          <a:p>
            <a:fld id="{FD1B0523-6A73-449E-9E22-F1D03E15FBA3}" type="slidenum">
              <a:rPr lang="nb-NO" smtClean="0"/>
              <a:t>‹#›</a:t>
            </a:fld>
            <a:endParaRPr lang="nb-NO"/>
          </a:p>
        </p:txBody>
      </p:sp>
    </p:spTree>
    <p:extLst>
      <p:ext uri="{BB962C8B-B14F-4D97-AF65-F5344CB8AC3E}">
        <p14:creationId xmlns:p14="http://schemas.microsoft.com/office/powerpoint/2010/main" val="7194633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885212" y="839964"/>
            <a:ext cx="2071539" cy="5795751"/>
          </a:xfrm>
        </p:spPr>
        <p:txBody>
          <a:bodyPr vert="eaVert"/>
          <a:lstStyle/>
          <a:p>
            <a:r>
              <a:rPr lang="nb-NO" smtClean="0"/>
              <a:t>Klikk for å redigere tittelstil</a:t>
            </a:r>
            <a:endParaRPr lang="en-US" dirty="0"/>
          </a:p>
        </p:txBody>
      </p:sp>
      <p:sp>
        <p:nvSpPr>
          <p:cNvPr id="3" name="Vertical Text Placeholder 2"/>
          <p:cNvSpPr>
            <a:spLocks noGrp="1"/>
          </p:cNvSpPr>
          <p:nvPr>
            <p:ph type="body" orient="vert" idx="1"/>
          </p:nvPr>
        </p:nvSpPr>
        <p:spPr>
          <a:xfrm>
            <a:off x="735062" y="839964"/>
            <a:ext cx="7083326" cy="5795751"/>
          </a:xfrm>
        </p:spPr>
        <p:txBody>
          <a:bodyPr vert="eaVert"/>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en-US" dirty="0"/>
          </a:p>
        </p:txBody>
      </p:sp>
      <p:sp>
        <p:nvSpPr>
          <p:cNvPr id="4" name="Date Placeholder 3"/>
          <p:cNvSpPr>
            <a:spLocks noGrp="1"/>
          </p:cNvSpPr>
          <p:nvPr>
            <p:ph type="dt" sz="half" idx="10"/>
          </p:nvPr>
        </p:nvSpPr>
        <p:spPr/>
        <p:txBody>
          <a:bodyPr/>
          <a:lstStyle/>
          <a:p>
            <a:fld id="{D5C1B47C-FEBE-45B5-B74B-9397A65D852B}" type="datetimeFigureOut">
              <a:rPr lang="nb-NO" smtClean="0"/>
              <a:t>11.07.2023</a:t>
            </a:fld>
            <a:endParaRPr lang="nb-NO"/>
          </a:p>
        </p:txBody>
      </p:sp>
      <p:sp>
        <p:nvSpPr>
          <p:cNvPr id="5" name="Footer Placeholder 4"/>
          <p:cNvSpPr>
            <a:spLocks noGrp="1"/>
          </p:cNvSpPr>
          <p:nvPr>
            <p:ph type="ftr" sz="quarter" idx="11"/>
          </p:nvPr>
        </p:nvSpPr>
        <p:spPr/>
        <p:txBody>
          <a:bodyPr/>
          <a:lstStyle/>
          <a:p>
            <a:endParaRPr lang="nb-NO"/>
          </a:p>
        </p:txBody>
      </p:sp>
      <p:sp>
        <p:nvSpPr>
          <p:cNvPr id="6" name="Slide Number Placeholder 5"/>
          <p:cNvSpPr>
            <a:spLocks noGrp="1"/>
          </p:cNvSpPr>
          <p:nvPr>
            <p:ph type="sldNum" sz="quarter" idx="12"/>
          </p:nvPr>
        </p:nvSpPr>
        <p:spPr/>
        <p:txBody>
          <a:bodyPr/>
          <a:lstStyle/>
          <a:p>
            <a:fld id="{FD1B0523-6A73-449E-9E22-F1D03E15FBA3}" type="slidenum">
              <a:rPr lang="nb-NO" smtClean="0"/>
              <a:t>‹#›</a:t>
            </a:fld>
            <a:endParaRPr lang="nb-NO"/>
          </a:p>
        </p:txBody>
      </p:sp>
    </p:spTree>
    <p:extLst>
      <p:ext uri="{BB962C8B-B14F-4D97-AF65-F5344CB8AC3E}">
        <p14:creationId xmlns:p14="http://schemas.microsoft.com/office/powerpoint/2010/main" val="38060324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smtClean="0"/>
              <a:t>Klikk for å redigere tittelstil</a:t>
            </a:r>
            <a:endParaRPr lang="en-US" dirty="0"/>
          </a:p>
        </p:txBody>
      </p:sp>
      <p:sp>
        <p:nvSpPr>
          <p:cNvPr id="3" name="Content Placeholder 2"/>
          <p:cNvSpPr>
            <a:spLocks noGrp="1"/>
          </p:cNvSpPr>
          <p:nvPr>
            <p:ph idx="1"/>
          </p:nvPr>
        </p:nvSpPr>
        <p:spPr/>
        <p:txBody>
          <a:body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en-US" dirty="0"/>
          </a:p>
        </p:txBody>
      </p:sp>
      <p:sp>
        <p:nvSpPr>
          <p:cNvPr id="7" name="Date Placeholder 6"/>
          <p:cNvSpPr>
            <a:spLocks noGrp="1"/>
          </p:cNvSpPr>
          <p:nvPr>
            <p:ph type="dt" sz="half" idx="10"/>
          </p:nvPr>
        </p:nvSpPr>
        <p:spPr/>
        <p:txBody>
          <a:bodyPr/>
          <a:lstStyle/>
          <a:p>
            <a:fld id="{D5C1B47C-FEBE-45B5-B74B-9397A65D852B}" type="datetimeFigureOut">
              <a:rPr lang="nb-NO" smtClean="0"/>
              <a:t>11.07.2023</a:t>
            </a:fld>
            <a:endParaRPr lang="nb-NO"/>
          </a:p>
        </p:txBody>
      </p:sp>
      <p:sp>
        <p:nvSpPr>
          <p:cNvPr id="8" name="Footer Placeholder 7"/>
          <p:cNvSpPr>
            <a:spLocks noGrp="1"/>
          </p:cNvSpPr>
          <p:nvPr>
            <p:ph type="ftr" sz="quarter" idx="11"/>
          </p:nvPr>
        </p:nvSpPr>
        <p:spPr/>
        <p:txBody>
          <a:bodyPr/>
          <a:lstStyle/>
          <a:p>
            <a:endParaRPr lang="nb-NO"/>
          </a:p>
        </p:txBody>
      </p:sp>
      <p:sp>
        <p:nvSpPr>
          <p:cNvPr id="9" name="Slide Number Placeholder 8"/>
          <p:cNvSpPr>
            <a:spLocks noGrp="1"/>
          </p:cNvSpPr>
          <p:nvPr>
            <p:ph type="sldNum" sz="quarter" idx="12"/>
          </p:nvPr>
        </p:nvSpPr>
        <p:spPr/>
        <p:txBody>
          <a:bodyPr/>
          <a:lstStyle/>
          <a:p>
            <a:fld id="{FD1B0523-6A73-449E-9E22-F1D03E15FBA3}" type="slidenum">
              <a:rPr lang="nb-NO" smtClean="0"/>
              <a:t>‹#›</a:t>
            </a:fld>
            <a:endParaRPr lang="nb-NO"/>
          </a:p>
        </p:txBody>
      </p:sp>
    </p:spTree>
    <p:extLst>
      <p:ext uri="{BB962C8B-B14F-4D97-AF65-F5344CB8AC3E}">
        <p14:creationId xmlns:p14="http://schemas.microsoft.com/office/powerpoint/2010/main" val="4067962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Deloverskrift">
    <p:bg>
      <p:bgRef idx="1002">
        <a:schemeClr val="bg2"/>
      </p:bgRef>
    </p:bg>
    <p:spTree>
      <p:nvGrpSpPr>
        <p:cNvPr id="1" name=""/>
        <p:cNvGrpSpPr/>
        <p:nvPr/>
      </p:nvGrpSpPr>
      <p:grpSpPr>
        <a:xfrm>
          <a:off x="0" y="0"/>
          <a:ext cx="0" cy="0"/>
          <a:chOff x="0" y="0"/>
          <a:chExt cx="0" cy="0"/>
        </a:xfrm>
      </p:grpSpPr>
      <p:sp>
        <p:nvSpPr>
          <p:cNvPr id="22" name="Rectangle 21"/>
          <p:cNvSpPr/>
          <p:nvPr/>
        </p:nvSpPr>
        <p:spPr>
          <a:xfrm>
            <a:off x="0" y="0"/>
            <a:ext cx="10691813" cy="7559675"/>
          </a:xfrm>
          <a:prstGeom prst="rect">
            <a:avLst/>
          </a:prstGeom>
          <a:blipFill dpi="0" rotWithShape="1">
            <a:blip r:embed="rId2">
              <a:alphaModFix amt="45000"/>
              <a:duotone>
                <a:schemeClr val="accent2">
                  <a:shade val="45000"/>
                  <a:satMod val="135000"/>
                </a:schemeClr>
                <a:prstClr val="white"/>
              </a:duotone>
            </a:blip>
            <a:srcRect/>
            <a:tile tx="-44450" ty="38100" sx="85000" sy="85000" flip="none"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3" name="Rectangle 22"/>
          <p:cNvSpPr/>
          <p:nvPr/>
        </p:nvSpPr>
        <p:spPr>
          <a:xfrm>
            <a:off x="1146941" y="1405479"/>
            <a:ext cx="8397934" cy="4748717"/>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24" name="Rectangle 23"/>
          <p:cNvSpPr/>
          <p:nvPr/>
        </p:nvSpPr>
        <p:spPr>
          <a:xfrm>
            <a:off x="1272326" y="1527055"/>
            <a:ext cx="8147162" cy="4505566"/>
          </a:xfrm>
          <a:prstGeom prst="rect">
            <a:avLst/>
          </a:prstGeom>
          <a:noFill/>
          <a:ln w="6350" cap="sq" cmpd="sng" algn="ctr">
            <a:solidFill>
              <a:schemeClr val="tx1">
                <a:lumMod val="75000"/>
                <a:lumOff val="25000"/>
              </a:schemeClr>
            </a:solidFill>
            <a:prstDash val="solid"/>
            <a:miter lim="800000"/>
          </a:ln>
          <a:effectLst/>
        </p:spPr>
      </p:sp>
      <p:sp>
        <p:nvSpPr>
          <p:cNvPr id="30" name="Rectangle 29"/>
          <p:cNvSpPr/>
          <p:nvPr/>
        </p:nvSpPr>
        <p:spPr>
          <a:xfrm>
            <a:off x="4437103" y="1397437"/>
            <a:ext cx="1817608" cy="70557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31" name="Group 30"/>
          <p:cNvGrpSpPr/>
          <p:nvPr/>
        </p:nvGrpSpPr>
        <p:grpSpPr>
          <a:xfrm>
            <a:off x="4544021" y="1397439"/>
            <a:ext cx="1603772" cy="604774"/>
            <a:chOff x="5318306" y="1386268"/>
            <a:chExt cx="1567331" cy="645295"/>
          </a:xfrm>
        </p:grpSpPr>
        <p:cxnSp>
          <p:nvCxnSpPr>
            <p:cNvPr id="32" name="Straight Connector 31"/>
            <p:cNvCxnSpPr/>
            <p:nvPr/>
          </p:nvCxnSpPr>
          <p:spPr>
            <a:xfrm>
              <a:off x="5318306"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6885637"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5318306" y="2031563"/>
              <a:ext cx="1567331" cy="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1371224" y="2308588"/>
            <a:ext cx="7954709" cy="2852517"/>
          </a:xfrm>
        </p:spPr>
        <p:txBody>
          <a:bodyPr anchor="ctr">
            <a:noAutofit/>
          </a:bodyPr>
          <a:lstStyle>
            <a:lvl1pPr algn="ctr">
              <a:lnSpc>
                <a:spcPct val="83000"/>
              </a:lnSpc>
              <a:defRPr lang="en-US" sz="6834" kern="1200" cap="all" spc="-110" baseline="0" dirty="0">
                <a:solidFill>
                  <a:schemeClr val="tx1">
                    <a:lumMod val="85000"/>
                    <a:lumOff val="15000"/>
                  </a:schemeClr>
                </a:solidFill>
                <a:effectLst/>
                <a:latin typeface="+mj-lt"/>
                <a:ea typeface="+mn-ea"/>
                <a:cs typeface="+mn-cs"/>
              </a:defRPr>
            </a:lvl1pPr>
          </a:lstStyle>
          <a:p>
            <a:r>
              <a:rPr lang="nb-NO" smtClean="0"/>
              <a:t>Klikk for å redigere tittelstil</a:t>
            </a:r>
            <a:endParaRPr lang="en-US" dirty="0"/>
          </a:p>
        </p:txBody>
      </p:sp>
      <p:sp>
        <p:nvSpPr>
          <p:cNvPr id="3" name="Text Placeholder 2"/>
          <p:cNvSpPr>
            <a:spLocks noGrp="1"/>
          </p:cNvSpPr>
          <p:nvPr>
            <p:ph type="body" idx="1"/>
          </p:nvPr>
        </p:nvSpPr>
        <p:spPr>
          <a:xfrm>
            <a:off x="1371225" y="5161106"/>
            <a:ext cx="7954709" cy="554376"/>
          </a:xfrm>
        </p:spPr>
        <p:txBody>
          <a:bodyPr anchor="t">
            <a:normAutofit/>
          </a:bodyPr>
          <a:lstStyle>
            <a:lvl1pPr marL="0" indent="0" algn="ctr">
              <a:buNone/>
              <a:defRPr sz="1543">
                <a:solidFill>
                  <a:schemeClr val="tx1"/>
                </a:solidFill>
                <a:effectLst/>
              </a:defRPr>
            </a:lvl1pPr>
            <a:lvl2pPr marL="503972" indent="0">
              <a:buNone/>
              <a:defRPr sz="1543">
                <a:solidFill>
                  <a:schemeClr val="tx1">
                    <a:tint val="75000"/>
                  </a:schemeClr>
                </a:solidFill>
              </a:defRPr>
            </a:lvl2pPr>
            <a:lvl3pPr marL="1007943" indent="0">
              <a:buNone/>
              <a:defRPr sz="1543">
                <a:solidFill>
                  <a:schemeClr val="tx1">
                    <a:tint val="75000"/>
                  </a:schemeClr>
                </a:solidFill>
              </a:defRPr>
            </a:lvl3pPr>
            <a:lvl4pPr marL="1511915" indent="0">
              <a:buNone/>
              <a:defRPr sz="1543">
                <a:solidFill>
                  <a:schemeClr val="tx1">
                    <a:tint val="75000"/>
                  </a:schemeClr>
                </a:solidFill>
              </a:defRPr>
            </a:lvl4pPr>
            <a:lvl5pPr marL="2015886" indent="0">
              <a:buNone/>
              <a:defRPr sz="1543">
                <a:solidFill>
                  <a:schemeClr val="tx1">
                    <a:tint val="75000"/>
                  </a:schemeClr>
                </a:solidFill>
              </a:defRPr>
            </a:lvl5pPr>
            <a:lvl6pPr marL="2519858" indent="0">
              <a:buNone/>
              <a:defRPr sz="1543">
                <a:solidFill>
                  <a:schemeClr val="tx1">
                    <a:tint val="75000"/>
                  </a:schemeClr>
                </a:solidFill>
              </a:defRPr>
            </a:lvl6pPr>
            <a:lvl7pPr marL="3023829" indent="0">
              <a:buNone/>
              <a:defRPr sz="1543">
                <a:solidFill>
                  <a:schemeClr val="tx1">
                    <a:tint val="75000"/>
                  </a:schemeClr>
                </a:solidFill>
              </a:defRPr>
            </a:lvl7pPr>
            <a:lvl8pPr marL="3527801" indent="0">
              <a:buNone/>
              <a:defRPr sz="1543">
                <a:solidFill>
                  <a:schemeClr val="tx1">
                    <a:tint val="75000"/>
                  </a:schemeClr>
                </a:solidFill>
              </a:defRPr>
            </a:lvl8pPr>
            <a:lvl9pPr marL="4031772" indent="0">
              <a:buNone/>
              <a:defRPr sz="1543">
                <a:solidFill>
                  <a:schemeClr val="tx1">
                    <a:tint val="75000"/>
                  </a:schemeClr>
                </a:solidFill>
              </a:defRPr>
            </a:lvl9pPr>
          </a:lstStyle>
          <a:p>
            <a:pPr lvl="0"/>
            <a:r>
              <a:rPr lang="nb-NO" smtClean="0"/>
              <a:t>Klikk for å redigere tekststiler i malen</a:t>
            </a:r>
          </a:p>
        </p:txBody>
      </p:sp>
      <p:sp>
        <p:nvSpPr>
          <p:cNvPr id="4" name="Date Placeholder 3"/>
          <p:cNvSpPr>
            <a:spLocks noGrp="1"/>
          </p:cNvSpPr>
          <p:nvPr>
            <p:ph type="dt" sz="half" idx="10"/>
          </p:nvPr>
        </p:nvSpPr>
        <p:spPr>
          <a:xfrm>
            <a:off x="4597480" y="1461537"/>
            <a:ext cx="1496854" cy="503978"/>
          </a:xfrm>
        </p:spPr>
        <p:txBody>
          <a:bodyPr/>
          <a:lstStyle>
            <a:lvl1pPr algn="ctr">
              <a:defRPr lang="en-US" sz="1213" kern="1200" spc="0" baseline="0">
                <a:solidFill>
                  <a:schemeClr val="tx1"/>
                </a:solidFill>
                <a:latin typeface="+mn-lt"/>
                <a:ea typeface="+mn-ea"/>
                <a:cs typeface="+mn-cs"/>
              </a:defRPr>
            </a:lvl1pPr>
          </a:lstStyle>
          <a:p>
            <a:fld id="{D5C1B47C-FEBE-45B5-B74B-9397A65D852B}" type="datetimeFigureOut">
              <a:rPr lang="nb-NO" smtClean="0"/>
              <a:t>11.07.2023</a:t>
            </a:fld>
            <a:endParaRPr lang="nb-NO"/>
          </a:p>
        </p:txBody>
      </p:sp>
      <p:sp>
        <p:nvSpPr>
          <p:cNvPr id="5" name="Footer Placeholder 4"/>
          <p:cNvSpPr>
            <a:spLocks noGrp="1"/>
          </p:cNvSpPr>
          <p:nvPr>
            <p:ph type="ftr" sz="quarter" idx="11"/>
          </p:nvPr>
        </p:nvSpPr>
        <p:spPr>
          <a:xfrm>
            <a:off x="1291669" y="5744229"/>
            <a:ext cx="5180183" cy="251989"/>
          </a:xfrm>
        </p:spPr>
        <p:txBody>
          <a:bodyPr/>
          <a:lstStyle>
            <a:lvl1pPr algn="l">
              <a:defRPr/>
            </a:lvl1pPr>
          </a:lstStyle>
          <a:p>
            <a:endParaRPr lang="nb-NO"/>
          </a:p>
        </p:txBody>
      </p:sp>
      <p:sp>
        <p:nvSpPr>
          <p:cNvPr id="6" name="Slide Number Placeholder 5"/>
          <p:cNvSpPr>
            <a:spLocks noGrp="1"/>
          </p:cNvSpPr>
          <p:nvPr>
            <p:ph type="sldNum" sz="quarter" idx="12"/>
          </p:nvPr>
        </p:nvSpPr>
        <p:spPr>
          <a:xfrm>
            <a:off x="7545747" y="5744229"/>
            <a:ext cx="1852357" cy="251989"/>
          </a:xfrm>
        </p:spPr>
        <p:txBody>
          <a:bodyPr/>
          <a:lstStyle/>
          <a:p>
            <a:fld id="{FD1B0523-6A73-449E-9E22-F1D03E15FBA3}" type="slidenum">
              <a:rPr lang="nb-NO" smtClean="0"/>
              <a:t>‹#›</a:t>
            </a:fld>
            <a:endParaRPr lang="nb-NO"/>
          </a:p>
        </p:txBody>
      </p:sp>
    </p:spTree>
    <p:extLst>
      <p:ext uri="{BB962C8B-B14F-4D97-AF65-F5344CB8AC3E}">
        <p14:creationId xmlns:p14="http://schemas.microsoft.com/office/powerpoint/2010/main" val="3745186571"/>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smtClean="0"/>
              <a:t>Klikk for å redigere tittelstil</a:t>
            </a:r>
            <a:endParaRPr lang="en-US" dirty="0"/>
          </a:p>
        </p:txBody>
      </p:sp>
      <p:sp>
        <p:nvSpPr>
          <p:cNvPr id="3" name="Content Placeholder 2"/>
          <p:cNvSpPr>
            <a:spLocks noGrp="1"/>
          </p:cNvSpPr>
          <p:nvPr>
            <p:ph sz="half" idx="1"/>
          </p:nvPr>
        </p:nvSpPr>
        <p:spPr>
          <a:xfrm>
            <a:off x="855345" y="2318300"/>
            <a:ext cx="4276725" cy="4334214"/>
          </a:xfrm>
        </p:spPr>
        <p:txBody>
          <a:bodyPr/>
          <a:lstStyle>
            <a:lvl1pPr>
              <a:defRPr sz="1984"/>
            </a:lvl1pPr>
            <a:lvl2pPr>
              <a:defRPr sz="1764"/>
            </a:lvl2pPr>
            <a:lvl3pPr>
              <a:defRPr sz="1543"/>
            </a:lvl3pPr>
            <a:lvl4pPr>
              <a:defRPr sz="1543"/>
            </a:lvl4pPr>
            <a:lvl5pPr>
              <a:defRPr sz="1543"/>
            </a:lvl5pPr>
            <a:lvl6pPr>
              <a:defRPr sz="1543"/>
            </a:lvl6pPr>
            <a:lvl7pPr>
              <a:defRPr sz="1543"/>
            </a:lvl7pPr>
            <a:lvl8pPr>
              <a:defRPr sz="1543"/>
            </a:lvl8pPr>
            <a:lvl9pPr>
              <a:defRPr sz="1543"/>
            </a:lvl9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en-US" dirty="0"/>
          </a:p>
        </p:txBody>
      </p:sp>
      <p:sp>
        <p:nvSpPr>
          <p:cNvPr id="4" name="Content Placeholder 3"/>
          <p:cNvSpPr>
            <a:spLocks noGrp="1"/>
          </p:cNvSpPr>
          <p:nvPr>
            <p:ph sz="half" idx="2"/>
          </p:nvPr>
        </p:nvSpPr>
        <p:spPr>
          <a:xfrm>
            <a:off x="5559743" y="2318300"/>
            <a:ext cx="4276725" cy="4334214"/>
          </a:xfrm>
        </p:spPr>
        <p:txBody>
          <a:bodyPr/>
          <a:lstStyle>
            <a:lvl1pPr>
              <a:defRPr sz="1984"/>
            </a:lvl1pPr>
            <a:lvl2pPr>
              <a:defRPr sz="1764"/>
            </a:lvl2pPr>
            <a:lvl3pPr>
              <a:defRPr sz="1543"/>
            </a:lvl3pPr>
            <a:lvl4pPr>
              <a:defRPr sz="1543"/>
            </a:lvl4pPr>
            <a:lvl5pPr>
              <a:defRPr sz="1543"/>
            </a:lvl5pPr>
            <a:lvl6pPr>
              <a:defRPr sz="1543"/>
            </a:lvl6pPr>
            <a:lvl7pPr>
              <a:defRPr sz="1543"/>
            </a:lvl7pPr>
            <a:lvl8pPr>
              <a:defRPr sz="1543"/>
            </a:lvl8pPr>
            <a:lvl9pPr>
              <a:defRPr sz="1543"/>
            </a:lvl9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en-US" dirty="0"/>
          </a:p>
        </p:txBody>
      </p:sp>
      <p:sp>
        <p:nvSpPr>
          <p:cNvPr id="5" name="Date Placeholder 4"/>
          <p:cNvSpPr>
            <a:spLocks noGrp="1"/>
          </p:cNvSpPr>
          <p:nvPr>
            <p:ph type="dt" sz="half" idx="10"/>
          </p:nvPr>
        </p:nvSpPr>
        <p:spPr/>
        <p:txBody>
          <a:bodyPr/>
          <a:lstStyle/>
          <a:p>
            <a:fld id="{D5C1B47C-FEBE-45B5-B74B-9397A65D852B}" type="datetimeFigureOut">
              <a:rPr lang="nb-NO" smtClean="0"/>
              <a:t>11.07.2023</a:t>
            </a:fld>
            <a:endParaRPr lang="nb-NO"/>
          </a:p>
        </p:txBody>
      </p:sp>
      <p:sp>
        <p:nvSpPr>
          <p:cNvPr id="6" name="Footer Placeholder 5"/>
          <p:cNvSpPr>
            <a:spLocks noGrp="1"/>
          </p:cNvSpPr>
          <p:nvPr>
            <p:ph type="ftr" sz="quarter" idx="11"/>
          </p:nvPr>
        </p:nvSpPr>
        <p:spPr/>
        <p:txBody>
          <a:bodyPr/>
          <a:lstStyle/>
          <a:p>
            <a:endParaRPr lang="nb-NO"/>
          </a:p>
        </p:txBody>
      </p:sp>
      <p:sp>
        <p:nvSpPr>
          <p:cNvPr id="7" name="Slide Number Placeholder 6"/>
          <p:cNvSpPr>
            <a:spLocks noGrp="1"/>
          </p:cNvSpPr>
          <p:nvPr>
            <p:ph type="sldNum" sz="quarter" idx="12"/>
          </p:nvPr>
        </p:nvSpPr>
        <p:spPr/>
        <p:txBody>
          <a:bodyPr/>
          <a:lstStyle/>
          <a:p>
            <a:fld id="{FD1B0523-6A73-449E-9E22-F1D03E15FBA3}" type="slidenum">
              <a:rPr lang="nb-NO" smtClean="0"/>
              <a:t>‹#›</a:t>
            </a:fld>
            <a:endParaRPr lang="nb-NO"/>
          </a:p>
        </p:txBody>
      </p:sp>
    </p:spTree>
    <p:extLst>
      <p:ext uri="{BB962C8B-B14F-4D97-AF65-F5344CB8AC3E}">
        <p14:creationId xmlns:p14="http://schemas.microsoft.com/office/powerpoint/2010/main" val="3208835997"/>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smtClean="0"/>
              <a:t>Klikk for å redigere tittelstil</a:t>
            </a:r>
            <a:endParaRPr lang="en-US" dirty="0"/>
          </a:p>
        </p:txBody>
      </p:sp>
      <p:sp>
        <p:nvSpPr>
          <p:cNvPr id="3" name="Text Placeholder 2"/>
          <p:cNvSpPr>
            <a:spLocks noGrp="1"/>
          </p:cNvSpPr>
          <p:nvPr>
            <p:ph type="body" idx="1"/>
          </p:nvPr>
        </p:nvSpPr>
        <p:spPr>
          <a:xfrm>
            <a:off x="855345" y="2286569"/>
            <a:ext cx="4276725" cy="705570"/>
          </a:xfrm>
        </p:spPr>
        <p:txBody>
          <a:bodyPr anchor="ctr">
            <a:normAutofit/>
          </a:bodyPr>
          <a:lstStyle>
            <a:lvl1pPr marL="0" indent="0" algn="ctr">
              <a:spcBef>
                <a:spcPts val="0"/>
              </a:spcBef>
              <a:buNone/>
              <a:defRPr sz="2094" b="0">
                <a:solidFill>
                  <a:schemeClr val="tx2"/>
                </a:solidFill>
                <a:latin typeface="+mn-lt"/>
              </a:defRPr>
            </a:lvl1pPr>
            <a:lvl2pPr marL="503972" indent="0">
              <a:buNone/>
              <a:defRPr sz="2094" b="1"/>
            </a:lvl2pPr>
            <a:lvl3pPr marL="1007943" indent="0">
              <a:buNone/>
              <a:defRPr sz="1984" b="1"/>
            </a:lvl3pPr>
            <a:lvl4pPr marL="1511915" indent="0">
              <a:buNone/>
              <a:defRPr sz="1764" b="1"/>
            </a:lvl4pPr>
            <a:lvl5pPr marL="2015886" indent="0">
              <a:buNone/>
              <a:defRPr sz="1764" b="1"/>
            </a:lvl5pPr>
            <a:lvl6pPr marL="2519858" indent="0">
              <a:buNone/>
              <a:defRPr sz="1764" b="1"/>
            </a:lvl6pPr>
            <a:lvl7pPr marL="3023829" indent="0">
              <a:buNone/>
              <a:defRPr sz="1764" b="1"/>
            </a:lvl7pPr>
            <a:lvl8pPr marL="3527801" indent="0">
              <a:buNone/>
              <a:defRPr sz="1764" b="1"/>
            </a:lvl8pPr>
            <a:lvl9pPr marL="4031772" indent="0">
              <a:buNone/>
              <a:defRPr sz="1764" b="1"/>
            </a:lvl9pPr>
          </a:lstStyle>
          <a:p>
            <a:pPr lvl="0"/>
            <a:r>
              <a:rPr lang="nb-NO" smtClean="0"/>
              <a:t>Klikk for å redigere tekststiler i malen</a:t>
            </a:r>
          </a:p>
        </p:txBody>
      </p:sp>
      <p:sp>
        <p:nvSpPr>
          <p:cNvPr id="4" name="Content Placeholder 3"/>
          <p:cNvSpPr>
            <a:spLocks noGrp="1"/>
          </p:cNvSpPr>
          <p:nvPr>
            <p:ph sz="half" idx="2"/>
          </p:nvPr>
        </p:nvSpPr>
        <p:spPr>
          <a:xfrm>
            <a:off x="855345" y="3037867"/>
            <a:ext cx="4276725" cy="3527848"/>
          </a:xfrm>
        </p:spPr>
        <p:txBody>
          <a:bodyPr/>
          <a:lstStyle>
            <a:lvl1pPr>
              <a:defRPr sz="1984"/>
            </a:lvl1pPr>
            <a:lvl2pPr>
              <a:defRPr sz="1764"/>
            </a:lvl2pPr>
            <a:lvl3pPr>
              <a:defRPr sz="1543"/>
            </a:lvl3pPr>
            <a:lvl4pPr>
              <a:defRPr sz="1543"/>
            </a:lvl4pPr>
            <a:lvl5pPr>
              <a:defRPr sz="1543"/>
            </a:lvl5pPr>
            <a:lvl6pPr>
              <a:defRPr sz="1543"/>
            </a:lvl6pPr>
            <a:lvl7pPr>
              <a:defRPr sz="1543"/>
            </a:lvl7pPr>
            <a:lvl8pPr>
              <a:defRPr sz="1543"/>
            </a:lvl8pPr>
            <a:lvl9pPr>
              <a:defRPr sz="1543"/>
            </a:lvl9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en-US" dirty="0"/>
          </a:p>
        </p:txBody>
      </p:sp>
      <p:sp>
        <p:nvSpPr>
          <p:cNvPr id="5" name="Text Placeholder 4"/>
          <p:cNvSpPr>
            <a:spLocks noGrp="1"/>
          </p:cNvSpPr>
          <p:nvPr>
            <p:ph type="body" sz="quarter" idx="3"/>
          </p:nvPr>
        </p:nvSpPr>
        <p:spPr>
          <a:xfrm>
            <a:off x="5559743" y="2286569"/>
            <a:ext cx="4276725" cy="705570"/>
          </a:xfrm>
        </p:spPr>
        <p:txBody>
          <a:bodyPr anchor="ctr">
            <a:normAutofit/>
          </a:bodyPr>
          <a:lstStyle>
            <a:lvl1pPr marL="0" indent="0" algn="ctr">
              <a:spcBef>
                <a:spcPts val="0"/>
              </a:spcBef>
              <a:buNone/>
              <a:defRPr sz="2094" b="0">
                <a:solidFill>
                  <a:schemeClr val="tx2"/>
                </a:solidFill>
              </a:defRPr>
            </a:lvl1pPr>
            <a:lvl2pPr marL="503972" indent="0">
              <a:buNone/>
              <a:defRPr sz="2094" b="1"/>
            </a:lvl2pPr>
            <a:lvl3pPr marL="1007943" indent="0">
              <a:buNone/>
              <a:defRPr sz="1984" b="1"/>
            </a:lvl3pPr>
            <a:lvl4pPr marL="1511915" indent="0">
              <a:buNone/>
              <a:defRPr sz="1764" b="1"/>
            </a:lvl4pPr>
            <a:lvl5pPr marL="2015886" indent="0">
              <a:buNone/>
              <a:defRPr sz="1764" b="1"/>
            </a:lvl5pPr>
            <a:lvl6pPr marL="2519858" indent="0">
              <a:buNone/>
              <a:defRPr sz="1764" b="1"/>
            </a:lvl6pPr>
            <a:lvl7pPr marL="3023829" indent="0">
              <a:buNone/>
              <a:defRPr sz="1764" b="1"/>
            </a:lvl7pPr>
            <a:lvl8pPr marL="3527801" indent="0">
              <a:buNone/>
              <a:defRPr sz="1764" b="1"/>
            </a:lvl8pPr>
            <a:lvl9pPr marL="4031772" indent="0">
              <a:buNone/>
              <a:defRPr sz="1764" b="1"/>
            </a:lvl9pPr>
          </a:lstStyle>
          <a:p>
            <a:pPr lvl="0"/>
            <a:r>
              <a:rPr lang="nb-NO" smtClean="0"/>
              <a:t>Klikk for å redigere tekststiler i malen</a:t>
            </a:r>
          </a:p>
        </p:txBody>
      </p:sp>
      <p:sp>
        <p:nvSpPr>
          <p:cNvPr id="6" name="Content Placeholder 5"/>
          <p:cNvSpPr>
            <a:spLocks noGrp="1"/>
          </p:cNvSpPr>
          <p:nvPr>
            <p:ph sz="quarter" idx="4"/>
          </p:nvPr>
        </p:nvSpPr>
        <p:spPr>
          <a:xfrm>
            <a:off x="5559743" y="3038620"/>
            <a:ext cx="4276725" cy="3527848"/>
          </a:xfrm>
        </p:spPr>
        <p:txBody>
          <a:bodyPr/>
          <a:lstStyle>
            <a:lvl1pPr>
              <a:defRPr sz="1984"/>
            </a:lvl1pPr>
            <a:lvl2pPr>
              <a:defRPr sz="1764"/>
            </a:lvl2pPr>
            <a:lvl3pPr>
              <a:defRPr sz="1543"/>
            </a:lvl3pPr>
            <a:lvl4pPr>
              <a:defRPr sz="1543"/>
            </a:lvl4pPr>
            <a:lvl5pPr>
              <a:defRPr sz="1543"/>
            </a:lvl5pPr>
            <a:lvl6pPr>
              <a:defRPr sz="1543"/>
            </a:lvl6pPr>
            <a:lvl7pPr>
              <a:defRPr sz="1543"/>
            </a:lvl7pPr>
            <a:lvl8pPr>
              <a:defRPr sz="1543"/>
            </a:lvl8pPr>
            <a:lvl9pPr>
              <a:defRPr sz="1543"/>
            </a:lvl9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en-US" dirty="0"/>
          </a:p>
        </p:txBody>
      </p:sp>
      <p:sp>
        <p:nvSpPr>
          <p:cNvPr id="7" name="Date Placeholder 6"/>
          <p:cNvSpPr>
            <a:spLocks noGrp="1"/>
          </p:cNvSpPr>
          <p:nvPr>
            <p:ph type="dt" sz="half" idx="10"/>
          </p:nvPr>
        </p:nvSpPr>
        <p:spPr/>
        <p:txBody>
          <a:bodyPr/>
          <a:lstStyle/>
          <a:p>
            <a:fld id="{D5C1B47C-FEBE-45B5-B74B-9397A65D852B}" type="datetimeFigureOut">
              <a:rPr lang="nb-NO" smtClean="0"/>
              <a:t>11.07.2023</a:t>
            </a:fld>
            <a:endParaRPr lang="nb-NO"/>
          </a:p>
        </p:txBody>
      </p:sp>
      <p:sp>
        <p:nvSpPr>
          <p:cNvPr id="8" name="Footer Placeholder 7"/>
          <p:cNvSpPr>
            <a:spLocks noGrp="1"/>
          </p:cNvSpPr>
          <p:nvPr>
            <p:ph type="ftr" sz="quarter" idx="11"/>
          </p:nvPr>
        </p:nvSpPr>
        <p:spPr/>
        <p:txBody>
          <a:bodyPr/>
          <a:lstStyle/>
          <a:p>
            <a:endParaRPr lang="nb-NO"/>
          </a:p>
        </p:txBody>
      </p:sp>
      <p:sp>
        <p:nvSpPr>
          <p:cNvPr id="9" name="Slide Number Placeholder 8"/>
          <p:cNvSpPr>
            <a:spLocks noGrp="1"/>
          </p:cNvSpPr>
          <p:nvPr>
            <p:ph type="sldNum" sz="quarter" idx="12"/>
          </p:nvPr>
        </p:nvSpPr>
        <p:spPr/>
        <p:txBody>
          <a:bodyPr/>
          <a:lstStyle/>
          <a:p>
            <a:fld id="{FD1B0523-6A73-449E-9E22-F1D03E15FBA3}" type="slidenum">
              <a:rPr lang="nb-NO" smtClean="0"/>
              <a:t>‹#›</a:t>
            </a:fld>
            <a:endParaRPr lang="nb-NO"/>
          </a:p>
        </p:txBody>
      </p:sp>
    </p:spTree>
    <p:extLst>
      <p:ext uri="{BB962C8B-B14F-4D97-AF65-F5344CB8AC3E}">
        <p14:creationId xmlns:p14="http://schemas.microsoft.com/office/powerpoint/2010/main" val="3287024810"/>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smtClean="0"/>
              <a:t>Klikk for å redigere tittelstil</a:t>
            </a:r>
            <a:endParaRPr lang="en-US" dirty="0"/>
          </a:p>
        </p:txBody>
      </p:sp>
      <p:sp>
        <p:nvSpPr>
          <p:cNvPr id="3" name="Date Placeholder 2"/>
          <p:cNvSpPr>
            <a:spLocks noGrp="1"/>
          </p:cNvSpPr>
          <p:nvPr>
            <p:ph type="dt" sz="half" idx="10"/>
          </p:nvPr>
        </p:nvSpPr>
        <p:spPr/>
        <p:txBody>
          <a:bodyPr/>
          <a:lstStyle/>
          <a:p>
            <a:fld id="{D5C1B47C-FEBE-45B5-B74B-9397A65D852B}" type="datetimeFigureOut">
              <a:rPr lang="nb-NO" smtClean="0"/>
              <a:t>11.07.2023</a:t>
            </a:fld>
            <a:endParaRPr lang="nb-NO"/>
          </a:p>
        </p:txBody>
      </p:sp>
      <p:sp>
        <p:nvSpPr>
          <p:cNvPr id="4" name="Footer Placeholder 3"/>
          <p:cNvSpPr>
            <a:spLocks noGrp="1"/>
          </p:cNvSpPr>
          <p:nvPr>
            <p:ph type="ftr" sz="quarter" idx="11"/>
          </p:nvPr>
        </p:nvSpPr>
        <p:spPr/>
        <p:txBody>
          <a:bodyPr/>
          <a:lstStyle/>
          <a:p>
            <a:endParaRPr lang="nb-NO"/>
          </a:p>
        </p:txBody>
      </p:sp>
      <p:sp>
        <p:nvSpPr>
          <p:cNvPr id="5" name="Slide Number Placeholder 4"/>
          <p:cNvSpPr>
            <a:spLocks noGrp="1"/>
          </p:cNvSpPr>
          <p:nvPr>
            <p:ph type="sldNum" sz="quarter" idx="12"/>
          </p:nvPr>
        </p:nvSpPr>
        <p:spPr/>
        <p:txBody>
          <a:bodyPr/>
          <a:lstStyle/>
          <a:p>
            <a:fld id="{FD1B0523-6A73-449E-9E22-F1D03E15FBA3}" type="slidenum">
              <a:rPr lang="nb-NO" smtClean="0"/>
              <a:t>‹#›</a:t>
            </a:fld>
            <a:endParaRPr lang="nb-NO"/>
          </a:p>
        </p:txBody>
      </p:sp>
    </p:spTree>
    <p:extLst>
      <p:ext uri="{BB962C8B-B14F-4D97-AF65-F5344CB8AC3E}">
        <p14:creationId xmlns:p14="http://schemas.microsoft.com/office/powerpoint/2010/main" val="24597108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5C1B47C-FEBE-45B5-B74B-9397A65D852B}" type="datetimeFigureOut">
              <a:rPr lang="nb-NO" smtClean="0"/>
              <a:t>11.07.2023</a:t>
            </a:fld>
            <a:endParaRPr lang="nb-NO"/>
          </a:p>
        </p:txBody>
      </p:sp>
      <p:sp>
        <p:nvSpPr>
          <p:cNvPr id="3" name="Footer Placeholder 2"/>
          <p:cNvSpPr>
            <a:spLocks noGrp="1"/>
          </p:cNvSpPr>
          <p:nvPr>
            <p:ph type="ftr" sz="quarter" idx="11"/>
          </p:nvPr>
        </p:nvSpPr>
        <p:spPr/>
        <p:txBody>
          <a:bodyPr/>
          <a:lstStyle/>
          <a:p>
            <a:endParaRPr lang="nb-NO"/>
          </a:p>
        </p:txBody>
      </p:sp>
      <p:sp>
        <p:nvSpPr>
          <p:cNvPr id="4" name="Slide Number Placeholder 3"/>
          <p:cNvSpPr>
            <a:spLocks noGrp="1"/>
          </p:cNvSpPr>
          <p:nvPr>
            <p:ph type="sldNum" sz="quarter" idx="12"/>
          </p:nvPr>
        </p:nvSpPr>
        <p:spPr/>
        <p:txBody>
          <a:bodyPr/>
          <a:lstStyle/>
          <a:p>
            <a:fld id="{FD1B0523-6A73-449E-9E22-F1D03E15FBA3}" type="slidenum">
              <a:rPr lang="nb-NO" smtClean="0"/>
              <a:t>‹#›</a:t>
            </a:fld>
            <a:endParaRPr lang="nb-NO"/>
          </a:p>
        </p:txBody>
      </p:sp>
    </p:spTree>
    <p:extLst>
      <p:ext uri="{BB962C8B-B14F-4D97-AF65-F5344CB8AC3E}">
        <p14:creationId xmlns:p14="http://schemas.microsoft.com/office/powerpoint/2010/main" val="220864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Innhold med tekst">
    <p:spTree>
      <p:nvGrpSpPr>
        <p:cNvPr id="1" name=""/>
        <p:cNvGrpSpPr/>
        <p:nvPr/>
      </p:nvGrpSpPr>
      <p:grpSpPr>
        <a:xfrm>
          <a:off x="0" y="0"/>
          <a:ext cx="0" cy="0"/>
          <a:chOff x="0" y="0"/>
          <a:chExt cx="0" cy="0"/>
        </a:xfrm>
      </p:grpSpPr>
      <p:sp>
        <p:nvSpPr>
          <p:cNvPr id="16" name="Rectangle 15"/>
          <p:cNvSpPr/>
          <p:nvPr/>
        </p:nvSpPr>
        <p:spPr>
          <a:xfrm>
            <a:off x="215318" y="191512"/>
            <a:ext cx="7481596" cy="717665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7910457" y="191512"/>
            <a:ext cx="2566035" cy="717665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152508" y="669537"/>
            <a:ext cx="2131680" cy="1814322"/>
          </a:xfrm>
        </p:spPr>
        <p:txBody>
          <a:bodyPr anchor="b">
            <a:normAutofit/>
          </a:bodyPr>
          <a:lstStyle>
            <a:lvl1pPr algn="l" defTabSz="1007943" rtl="0" eaLnBrk="1" latinLnBrk="0" hangingPunct="1">
              <a:lnSpc>
                <a:spcPct val="90000"/>
              </a:lnSpc>
              <a:spcBef>
                <a:spcPct val="0"/>
              </a:spcBef>
              <a:buNone/>
              <a:defRPr lang="en-US" sz="2646" b="0" kern="1200" cap="none" spc="0" baseline="0" dirty="0">
                <a:solidFill>
                  <a:srgbClr val="FFFFFF"/>
                </a:solidFill>
                <a:effectLst/>
                <a:latin typeface="+mj-lt"/>
                <a:ea typeface="+mn-ea"/>
                <a:cs typeface="+mn-cs"/>
              </a:defRPr>
            </a:lvl1pPr>
          </a:lstStyle>
          <a:p>
            <a:r>
              <a:rPr lang="nb-NO" smtClean="0"/>
              <a:t>Klikk for å redigere tittelstil</a:t>
            </a:r>
            <a:endParaRPr lang="en-US" dirty="0"/>
          </a:p>
        </p:txBody>
      </p:sp>
      <p:sp>
        <p:nvSpPr>
          <p:cNvPr id="3" name="Content Placeholder 2"/>
          <p:cNvSpPr>
            <a:spLocks noGrp="1"/>
          </p:cNvSpPr>
          <p:nvPr>
            <p:ph idx="1"/>
          </p:nvPr>
        </p:nvSpPr>
        <p:spPr>
          <a:xfrm>
            <a:off x="782214" y="999957"/>
            <a:ext cx="6347803" cy="5559761"/>
          </a:xfrm>
        </p:spPr>
        <p:txBody>
          <a:bodyPr/>
          <a:lstStyle>
            <a:lvl1pPr>
              <a:defRPr sz="1984"/>
            </a:lvl1pPr>
            <a:lvl2pPr>
              <a:defRPr sz="1764"/>
            </a:lvl2pPr>
            <a:lvl3pPr>
              <a:defRPr sz="1543"/>
            </a:lvl3pPr>
            <a:lvl4pPr>
              <a:defRPr sz="1543"/>
            </a:lvl4pPr>
            <a:lvl5pPr>
              <a:defRPr sz="1543"/>
            </a:lvl5pPr>
            <a:lvl6pPr>
              <a:defRPr sz="1543"/>
            </a:lvl6pPr>
            <a:lvl7pPr>
              <a:defRPr sz="1543"/>
            </a:lvl7pPr>
            <a:lvl8pPr>
              <a:defRPr sz="1543"/>
            </a:lvl8pPr>
            <a:lvl9pPr>
              <a:defRPr sz="1543"/>
            </a:lvl9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en-US" dirty="0"/>
          </a:p>
        </p:txBody>
      </p:sp>
      <p:sp>
        <p:nvSpPr>
          <p:cNvPr id="4" name="Text Placeholder 3"/>
          <p:cNvSpPr>
            <a:spLocks noGrp="1"/>
          </p:cNvSpPr>
          <p:nvPr>
            <p:ph type="body" sz="half" idx="2"/>
          </p:nvPr>
        </p:nvSpPr>
        <p:spPr>
          <a:xfrm>
            <a:off x="8152508" y="2519892"/>
            <a:ext cx="2131680" cy="3863834"/>
          </a:xfrm>
        </p:spPr>
        <p:txBody>
          <a:bodyPr>
            <a:normAutofit/>
          </a:bodyPr>
          <a:lstStyle>
            <a:lvl1pPr marL="0" indent="0">
              <a:lnSpc>
                <a:spcPct val="110000"/>
              </a:lnSpc>
              <a:spcBef>
                <a:spcPts val="882"/>
              </a:spcBef>
              <a:buNone/>
              <a:defRPr sz="1433">
                <a:solidFill>
                  <a:srgbClr val="FFFFFF"/>
                </a:solidFill>
              </a:defRPr>
            </a:lvl1pPr>
            <a:lvl2pPr marL="503972" indent="0">
              <a:buNone/>
              <a:defRPr sz="1323"/>
            </a:lvl2pPr>
            <a:lvl3pPr marL="1007943" indent="0">
              <a:buNone/>
              <a:defRPr sz="1102"/>
            </a:lvl3pPr>
            <a:lvl4pPr marL="1511915" indent="0">
              <a:buNone/>
              <a:defRPr sz="992"/>
            </a:lvl4pPr>
            <a:lvl5pPr marL="2015886" indent="0">
              <a:buNone/>
              <a:defRPr sz="992"/>
            </a:lvl5pPr>
            <a:lvl6pPr marL="2519858" indent="0">
              <a:buNone/>
              <a:defRPr sz="992"/>
            </a:lvl6pPr>
            <a:lvl7pPr marL="3023829" indent="0">
              <a:buNone/>
              <a:defRPr sz="992"/>
            </a:lvl7pPr>
            <a:lvl8pPr marL="3527801" indent="0">
              <a:buNone/>
              <a:defRPr sz="992"/>
            </a:lvl8pPr>
            <a:lvl9pPr marL="4031772" indent="0">
              <a:buNone/>
              <a:defRPr sz="992"/>
            </a:lvl9pPr>
          </a:lstStyle>
          <a:p>
            <a:pPr lvl="0"/>
            <a:r>
              <a:rPr lang="nb-NO" smtClean="0"/>
              <a:t>Klikk for å redigere tekststiler i malen</a:t>
            </a:r>
          </a:p>
        </p:txBody>
      </p:sp>
      <p:sp>
        <p:nvSpPr>
          <p:cNvPr id="8" name="Date Placeholder 7"/>
          <p:cNvSpPr>
            <a:spLocks noGrp="1"/>
          </p:cNvSpPr>
          <p:nvPr>
            <p:ph type="dt" sz="half" idx="10"/>
          </p:nvPr>
        </p:nvSpPr>
        <p:spPr/>
        <p:txBody>
          <a:bodyPr/>
          <a:lstStyle/>
          <a:p>
            <a:fld id="{D5C1B47C-FEBE-45B5-B74B-9397A65D852B}" type="datetimeFigureOut">
              <a:rPr lang="nb-NO" smtClean="0"/>
              <a:t>11.07.2023</a:t>
            </a:fld>
            <a:endParaRPr lang="nb-NO"/>
          </a:p>
        </p:txBody>
      </p:sp>
      <p:sp>
        <p:nvSpPr>
          <p:cNvPr id="9" name="Footer Placeholder 8"/>
          <p:cNvSpPr>
            <a:spLocks noGrp="1"/>
          </p:cNvSpPr>
          <p:nvPr>
            <p:ph type="ftr" sz="quarter" idx="11"/>
          </p:nvPr>
        </p:nvSpPr>
        <p:spPr/>
        <p:txBody>
          <a:bodyPr/>
          <a:lstStyle>
            <a:lvl1pPr algn="r">
              <a:defRPr/>
            </a:lvl1pPr>
          </a:lstStyle>
          <a:p>
            <a:endParaRPr lang="nb-NO"/>
          </a:p>
        </p:txBody>
      </p:sp>
      <p:sp>
        <p:nvSpPr>
          <p:cNvPr id="11" name="Slide Number Placeholder 10"/>
          <p:cNvSpPr>
            <a:spLocks noGrp="1"/>
          </p:cNvSpPr>
          <p:nvPr>
            <p:ph type="sldNum" sz="quarter" idx="12"/>
          </p:nvPr>
        </p:nvSpPr>
        <p:spPr>
          <a:xfrm>
            <a:off x="9114768" y="6955701"/>
            <a:ext cx="1283018" cy="302387"/>
          </a:xfrm>
        </p:spPr>
        <p:txBody>
          <a:bodyPr/>
          <a:lstStyle>
            <a:lvl1pPr>
              <a:defRPr>
                <a:solidFill>
                  <a:srgbClr val="FFFFFF"/>
                </a:solidFill>
              </a:defRPr>
            </a:lvl1pPr>
          </a:lstStyle>
          <a:p>
            <a:fld id="{FD1B0523-6A73-449E-9E22-F1D03E15FBA3}" type="slidenum">
              <a:rPr lang="nb-NO" smtClean="0"/>
              <a:t>‹#›</a:t>
            </a:fld>
            <a:endParaRPr lang="nb-NO"/>
          </a:p>
        </p:txBody>
      </p:sp>
      <p:sp>
        <p:nvSpPr>
          <p:cNvPr id="12" name="Rectangle 11"/>
          <p:cNvSpPr/>
          <p:nvPr/>
        </p:nvSpPr>
        <p:spPr>
          <a:xfrm>
            <a:off x="8030740" y="302387"/>
            <a:ext cx="2325469" cy="6954901"/>
          </a:xfrm>
          <a:prstGeom prst="rect">
            <a:avLst/>
          </a:prstGeom>
          <a:noFill/>
          <a:ln w="63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843512613"/>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Bilde med tekst">
    <p:spTree>
      <p:nvGrpSpPr>
        <p:cNvPr id="1" name=""/>
        <p:cNvGrpSpPr/>
        <p:nvPr/>
      </p:nvGrpSpPr>
      <p:grpSpPr>
        <a:xfrm>
          <a:off x="0" y="0"/>
          <a:ext cx="0" cy="0"/>
          <a:chOff x="0" y="0"/>
          <a:chExt cx="0" cy="0"/>
        </a:xfrm>
      </p:grpSpPr>
      <p:sp>
        <p:nvSpPr>
          <p:cNvPr id="14" name="Rectangle 13"/>
          <p:cNvSpPr/>
          <p:nvPr/>
        </p:nvSpPr>
        <p:spPr>
          <a:xfrm>
            <a:off x="7910457" y="191512"/>
            <a:ext cx="2566035" cy="717665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152507" y="665251"/>
            <a:ext cx="2133017" cy="1814322"/>
          </a:xfrm>
        </p:spPr>
        <p:txBody>
          <a:bodyPr anchor="b">
            <a:noAutofit/>
          </a:bodyPr>
          <a:lstStyle>
            <a:lvl1pPr algn="l">
              <a:defRPr sz="2646" b="0">
                <a:solidFill>
                  <a:srgbClr val="FFFFFF"/>
                </a:solidFill>
                <a:latin typeface="+mj-lt"/>
              </a:defRPr>
            </a:lvl1pPr>
          </a:lstStyle>
          <a:p>
            <a:r>
              <a:rPr lang="nb-NO" smtClean="0"/>
              <a:t>Klikk for å redigere tittelstil</a:t>
            </a:r>
            <a:endParaRPr lang="en-US" dirty="0"/>
          </a:p>
        </p:txBody>
      </p:sp>
      <p:sp>
        <p:nvSpPr>
          <p:cNvPr id="3" name="Picture Placeholder 2"/>
          <p:cNvSpPr>
            <a:spLocks noGrp="1" noChangeAspect="1"/>
          </p:cNvSpPr>
          <p:nvPr>
            <p:ph type="pic" idx="1"/>
          </p:nvPr>
        </p:nvSpPr>
        <p:spPr>
          <a:xfrm>
            <a:off x="200470" y="191512"/>
            <a:ext cx="7481596" cy="7176651"/>
          </a:xfrm>
          <a:solidFill>
            <a:schemeClr val="accent1">
              <a:lumMod val="60000"/>
              <a:lumOff val="40000"/>
            </a:schemeClr>
          </a:solidFill>
          <a:ln>
            <a:noFill/>
          </a:ln>
        </p:spPr>
        <p:txBody>
          <a:bodyPr anchor="t"/>
          <a:lstStyle>
            <a:lvl1pPr marL="0" indent="0">
              <a:buNone/>
              <a:defRPr sz="3527"/>
            </a:lvl1pPr>
            <a:lvl2pPr marL="503972" indent="0">
              <a:buNone/>
              <a:defRPr sz="3086"/>
            </a:lvl2pPr>
            <a:lvl3pPr marL="1007943" indent="0">
              <a:buNone/>
              <a:defRPr sz="2646"/>
            </a:lvl3pPr>
            <a:lvl4pPr marL="1511915" indent="0">
              <a:buNone/>
              <a:defRPr sz="2205"/>
            </a:lvl4pPr>
            <a:lvl5pPr marL="2015886" indent="0">
              <a:buNone/>
              <a:defRPr sz="2205"/>
            </a:lvl5pPr>
            <a:lvl6pPr marL="2519858" indent="0">
              <a:buNone/>
              <a:defRPr sz="2205"/>
            </a:lvl6pPr>
            <a:lvl7pPr marL="3023829" indent="0">
              <a:buNone/>
              <a:defRPr sz="2205"/>
            </a:lvl7pPr>
            <a:lvl8pPr marL="3527801" indent="0">
              <a:buNone/>
              <a:defRPr sz="2205"/>
            </a:lvl8pPr>
            <a:lvl9pPr marL="4031772" indent="0">
              <a:buNone/>
              <a:defRPr sz="2205"/>
            </a:lvl9pPr>
          </a:lstStyle>
          <a:p>
            <a:r>
              <a:rPr lang="nb-NO" smtClean="0"/>
              <a:t>Klikk ikonet for å legge til et bilde</a:t>
            </a:r>
            <a:endParaRPr lang="en-US" dirty="0"/>
          </a:p>
        </p:txBody>
      </p:sp>
      <p:sp>
        <p:nvSpPr>
          <p:cNvPr id="4" name="Text Placeholder 3"/>
          <p:cNvSpPr>
            <a:spLocks noGrp="1"/>
          </p:cNvSpPr>
          <p:nvPr>
            <p:ph type="body" sz="half" idx="2"/>
          </p:nvPr>
        </p:nvSpPr>
        <p:spPr>
          <a:xfrm>
            <a:off x="8152507" y="2519892"/>
            <a:ext cx="2133017" cy="3860474"/>
          </a:xfrm>
        </p:spPr>
        <p:txBody>
          <a:bodyPr>
            <a:normAutofit/>
          </a:bodyPr>
          <a:lstStyle>
            <a:lvl1pPr marL="0" indent="0" algn="l">
              <a:lnSpc>
                <a:spcPct val="110000"/>
              </a:lnSpc>
              <a:spcBef>
                <a:spcPts val="882"/>
              </a:spcBef>
              <a:buNone/>
              <a:defRPr sz="1433">
                <a:solidFill>
                  <a:srgbClr val="FFFFFF"/>
                </a:solidFill>
              </a:defRPr>
            </a:lvl1pPr>
            <a:lvl2pPr marL="503972" indent="0">
              <a:buNone/>
              <a:defRPr sz="1323"/>
            </a:lvl2pPr>
            <a:lvl3pPr marL="1007943" indent="0">
              <a:buNone/>
              <a:defRPr sz="1102"/>
            </a:lvl3pPr>
            <a:lvl4pPr marL="1511915" indent="0">
              <a:buNone/>
              <a:defRPr sz="992"/>
            </a:lvl4pPr>
            <a:lvl5pPr marL="2015886" indent="0">
              <a:buNone/>
              <a:defRPr sz="992"/>
            </a:lvl5pPr>
            <a:lvl6pPr marL="2519858" indent="0">
              <a:buNone/>
              <a:defRPr sz="992"/>
            </a:lvl6pPr>
            <a:lvl7pPr marL="3023829" indent="0">
              <a:buNone/>
              <a:defRPr sz="992"/>
            </a:lvl7pPr>
            <a:lvl8pPr marL="3527801" indent="0">
              <a:buNone/>
              <a:defRPr sz="992"/>
            </a:lvl8pPr>
            <a:lvl9pPr marL="4031772" indent="0">
              <a:buNone/>
              <a:defRPr sz="992"/>
            </a:lvl9pPr>
          </a:lstStyle>
          <a:p>
            <a:pPr lvl="0"/>
            <a:r>
              <a:rPr lang="nb-NO" smtClean="0"/>
              <a:t>Klikk for å redigere tekststiler i malen</a:t>
            </a:r>
          </a:p>
        </p:txBody>
      </p:sp>
      <p:sp>
        <p:nvSpPr>
          <p:cNvPr id="5" name="Date Placeholder 4"/>
          <p:cNvSpPr>
            <a:spLocks noGrp="1"/>
          </p:cNvSpPr>
          <p:nvPr>
            <p:ph type="dt" sz="half" idx="10"/>
          </p:nvPr>
        </p:nvSpPr>
        <p:spPr/>
        <p:txBody>
          <a:bodyPr/>
          <a:lstStyle>
            <a:lvl1pPr>
              <a:defRPr>
                <a:solidFill>
                  <a:srgbClr val="FFFFFF"/>
                </a:solidFill>
                <a:effectLst>
                  <a:outerShdw blurRad="12700" dist="6350" dir="2700000" algn="tl" rotWithShape="0">
                    <a:prstClr val="black">
                      <a:alpha val="40000"/>
                    </a:prstClr>
                  </a:outerShdw>
                </a:effectLst>
              </a:defRPr>
            </a:lvl1pPr>
          </a:lstStyle>
          <a:p>
            <a:fld id="{D5C1B47C-FEBE-45B5-B74B-9397A65D852B}" type="datetimeFigureOut">
              <a:rPr lang="nb-NO" smtClean="0"/>
              <a:t>11.07.2023</a:t>
            </a:fld>
            <a:endParaRPr lang="nb-NO"/>
          </a:p>
        </p:txBody>
      </p:sp>
      <p:sp>
        <p:nvSpPr>
          <p:cNvPr id="6" name="Footer Placeholder 5"/>
          <p:cNvSpPr>
            <a:spLocks noGrp="1"/>
          </p:cNvSpPr>
          <p:nvPr>
            <p:ph type="ftr" sz="quarter" idx="11"/>
          </p:nvPr>
        </p:nvSpPr>
        <p:spPr/>
        <p:txBody>
          <a:bodyPr/>
          <a:lstStyle>
            <a:lvl1pPr marL="0" algn="r" defTabSz="1007943" rtl="0" eaLnBrk="1" latinLnBrk="0" hangingPunct="1">
              <a:defRPr lang="en-US" sz="992" kern="1200" dirty="0">
                <a:solidFill>
                  <a:srgbClr val="FFFFFF"/>
                </a:solidFill>
                <a:effectLst>
                  <a:outerShdw blurRad="12700" dist="6350" dir="2700000" algn="tl" rotWithShape="0">
                    <a:prstClr val="black">
                      <a:alpha val="40000"/>
                    </a:prstClr>
                  </a:outerShdw>
                </a:effectLst>
                <a:latin typeface="+mn-lt"/>
                <a:ea typeface="+mn-ea"/>
                <a:cs typeface="+mn-cs"/>
              </a:defRPr>
            </a:lvl1pPr>
          </a:lstStyle>
          <a:p>
            <a:endParaRPr lang="nb-NO"/>
          </a:p>
        </p:txBody>
      </p:sp>
      <p:sp>
        <p:nvSpPr>
          <p:cNvPr id="7" name="Slide Number Placeholder 6"/>
          <p:cNvSpPr>
            <a:spLocks noGrp="1"/>
          </p:cNvSpPr>
          <p:nvPr>
            <p:ph type="sldNum" sz="quarter" idx="12"/>
          </p:nvPr>
        </p:nvSpPr>
        <p:spPr>
          <a:xfrm>
            <a:off x="9117443" y="6954901"/>
            <a:ext cx="1283018" cy="302387"/>
          </a:xfrm>
        </p:spPr>
        <p:txBody>
          <a:bodyPr/>
          <a:lstStyle>
            <a:lvl1pPr>
              <a:defRPr>
                <a:solidFill>
                  <a:srgbClr val="FFFFFF"/>
                </a:solidFill>
              </a:defRPr>
            </a:lvl1pPr>
          </a:lstStyle>
          <a:p>
            <a:fld id="{FD1B0523-6A73-449E-9E22-F1D03E15FBA3}" type="slidenum">
              <a:rPr lang="nb-NO" smtClean="0"/>
              <a:t>‹#›</a:t>
            </a:fld>
            <a:endParaRPr lang="nb-NO"/>
          </a:p>
        </p:txBody>
      </p:sp>
      <p:sp>
        <p:nvSpPr>
          <p:cNvPr id="11" name="Rectangle 10"/>
          <p:cNvSpPr/>
          <p:nvPr/>
        </p:nvSpPr>
        <p:spPr>
          <a:xfrm>
            <a:off x="8030740" y="302387"/>
            <a:ext cx="2325469" cy="6954901"/>
          </a:xfrm>
          <a:prstGeom prst="rect">
            <a:avLst/>
          </a:prstGeom>
          <a:noFill/>
          <a:ln w="63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5461540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05818" y="191512"/>
            <a:ext cx="10280178" cy="7176651"/>
          </a:xfrm>
          <a:prstGeom prst="rect">
            <a:avLst/>
          </a:prstGeom>
          <a:solidFill>
            <a:schemeClr val="bg2"/>
          </a:solidFill>
          <a:ln w="6350" cap="flat" cmpd="sng" algn="ctr">
            <a:noFill/>
            <a:prstDash val="solid"/>
          </a:ln>
          <a:effectLst>
            <a:softEdge rad="0"/>
          </a:effectLst>
        </p:spPr>
      </p:sp>
      <p:sp>
        <p:nvSpPr>
          <p:cNvPr id="2" name="Title Placeholder 1"/>
          <p:cNvSpPr>
            <a:spLocks noGrp="1"/>
          </p:cNvSpPr>
          <p:nvPr>
            <p:ph type="title"/>
          </p:nvPr>
        </p:nvSpPr>
        <p:spPr>
          <a:xfrm>
            <a:off x="855345" y="708341"/>
            <a:ext cx="8981123" cy="1511935"/>
          </a:xfrm>
          <a:prstGeom prst="rect">
            <a:avLst/>
          </a:prstGeom>
        </p:spPr>
        <p:txBody>
          <a:bodyPr vert="horz" lIns="91440" tIns="45720" rIns="91440" bIns="45720" rtlCol="0" anchor="ctr">
            <a:normAutofit/>
          </a:bodyPr>
          <a:lstStyle/>
          <a:p>
            <a:r>
              <a:rPr lang="nb-NO" smtClean="0"/>
              <a:t>Klikk for å redigere tittelstil</a:t>
            </a:r>
            <a:endParaRPr lang="en-US" dirty="0"/>
          </a:p>
        </p:txBody>
      </p:sp>
      <p:sp>
        <p:nvSpPr>
          <p:cNvPr id="3" name="Text Placeholder 2"/>
          <p:cNvSpPr>
            <a:spLocks noGrp="1"/>
          </p:cNvSpPr>
          <p:nvPr>
            <p:ph type="body" idx="1"/>
          </p:nvPr>
        </p:nvSpPr>
        <p:spPr>
          <a:xfrm>
            <a:off x="855345" y="2318300"/>
            <a:ext cx="8981123" cy="4334214"/>
          </a:xfrm>
          <a:prstGeom prst="rect">
            <a:avLst/>
          </a:prstGeom>
        </p:spPr>
        <p:txBody>
          <a:bodyPr vert="horz" lIns="91440" tIns="45720" rIns="91440" bIns="45720" rtlCol="0">
            <a:normAutofit/>
          </a:body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en-US" dirty="0"/>
          </a:p>
        </p:txBody>
      </p:sp>
      <p:sp>
        <p:nvSpPr>
          <p:cNvPr id="4" name="Date Placeholder 3"/>
          <p:cNvSpPr>
            <a:spLocks noGrp="1"/>
          </p:cNvSpPr>
          <p:nvPr>
            <p:ph type="dt" sz="half" idx="2"/>
          </p:nvPr>
        </p:nvSpPr>
        <p:spPr>
          <a:xfrm>
            <a:off x="274507" y="6954901"/>
            <a:ext cx="2405658" cy="302387"/>
          </a:xfrm>
          <a:prstGeom prst="rect">
            <a:avLst/>
          </a:prstGeom>
        </p:spPr>
        <p:txBody>
          <a:bodyPr vert="horz" lIns="91440" tIns="45720" rIns="91440" bIns="45720" rtlCol="0" anchor="b"/>
          <a:lstStyle>
            <a:lvl1pPr algn="l">
              <a:defRPr sz="992">
                <a:solidFill>
                  <a:schemeClr val="tx1">
                    <a:lumMod val="75000"/>
                    <a:lumOff val="25000"/>
                  </a:schemeClr>
                </a:solidFill>
              </a:defRPr>
            </a:lvl1pPr>
          </a:lstStyle>
          <a:p>
            <a:fld id="{D5C1B47C-FEBE-45B5-B74B-9397A65D852B}" type="datetimeFigureOut">
              <a:rPr lang="nb-NO" smtClean="0"/>
              <a:t>11.07.2023</a:t>
            </a:fld>
            <a:endParaRPr lang="nb-NO"/>
          </a:p>
        </p:txBody>
      </p:sp>
      <p:sp>
        <p:nvSpPr>
          <p:cNvPr id="5" name="Footer Placeholder 4"/>
          <p:cNvSpPr>
            <a:spLocks noGrp="1"/>
          </p:cNvSpPr>
          <p:nvPr>
            <p:ph type="ftr" sz="quarter" idx="3"/>
          </p:nvPr>
        </p:nvSpPr>
        <p:spPr>
          <a:xfrm>
            <a:off x="3036475" y="6954901"/>
            <a:ext cx="4618863" cy="302387"/>
          </a:xfrm>
          <a:prstGeom prst="rect">
            <a:avLst/>
          </a:prstGeom>
        </p:spPr>
        <p:txBody>
          <a:bodyPr vert="horz" lIns="91440" tIns="45720" rIns="91440" bIns="45720" rtlCol="0" anchor="b"/>
          <a:lstStyle>
            <a:lvl1pPr algn="ctr">
              <a:defRPr sz="992">
                <a:solidFill>
                  <a:schemeClr val="tx1">
                    <a:lumMod val="75000"/>
                    <a:lumOff val="25000"/>
                  </a:schemeClr>
                </a:solidFill>
              </a:defRPr>
            </a:lvl1pPr>
          </a:lstStyle>
          <a:p>
            <a:endParaRPr lang="nb-NO"/>
          </a:p>
        </p:txBody>
      </p:sp>
      <p:sp>
        <p:nvSpPr>
          <p:cNvPr id="6" name="Slide Number Placeholder 5"/>
          <p:cNvSpPr>
            <a:spLocks noGrp="1"/>
          </p:cNvSpPr>
          <p:nvPr>
            <p:ph type="sldNum" sz="quarter" idx="4"/>
          </p:nvPr>
        </p:nvSpPr>
        <p:spPr>
          <a:xfrm>
            <a:off x="9147653" y="6954901"/>
            <a:ext cx="1283018" cy="302387"/>
          </a:xfrm>
          <a:prstGeom prst="rect">
            <a:avLst/>
          </a:prstGeom>
        </p:spPr>
        <p:txBody>
          <a:bodyPr vert="horz" lIns="91440" tIns="45720" rIns="91440" bIns="45720" rtlCol="0" anchor="b"/>
          <a:lstStyle>
            <a:lvl1pPr algn="r">
              <a:defRPr sz="992">
                <a:solidFill>
                  <a:schemeClr val="tx1">
                    <a:lumMod val="75000"/>
                    <a:lumOff val="25000"/>
                  </a:schemeClr>
                </a:solidFill>
              </a:defRPr>
            </a:lvl1pPr>
          </a:lstStyle>
          <a:p>
            <a:fld id="{FD1B0523-6A73-449E-9E22-F1D03E15FBA3}" type="slidenum">
              <a:rPr lang="nb-NO" smtClean="0"/>
              <a:t>‹#›</a:t>
            </a:fld>
            <a:endParaRPr lang="nb-NO"/>
          </a:p>
        </p:txBody>
      </p:sp>
    </p:spTree>
    <p:extLst>
      <p:ext uri="{BB962C8B-B14F-4D97-AF65-F5344CB8AC3E}">
        <p14:creationId xmlns:p14="http://schemas.microsoft.com/office/powerpoint/2010/main" val="3088979060"/>
      </p:ext>
    </p:extLst>
  </p:cSld>
  <p:clrMap bg1="lt1" tx1="dk1" bg2="lt2" tx2="dk2" accent1="accent1" accent2="accent2" accent3="accent3" accent4="accent4" accent5="accent5" accent6="accent6" hlink="hlink" folHlink="folHlink"/>
  <p:sldLayoutIdLst>
    <p:sldLayoutId id="2147484693" r:id="rId1"/>
    <p:sldLayoutId id="2147484694" r:id="rId2"/>
    <p:sldLayoutId id="2147484695" r:id="rId3"/>
    <p:sldLayoutId id="2147484696" r:id="rId4"/>
    <p:sldLayoutId id="2147484697" r:id="rId5"/>
    <p:sldLayoutId id="2147484698" r:id="rId6"/>
    <p:sldLayoutId id="2147484699" r:id="rId7"/>
    <p:sldLayoutId id="2147484700" r:id="rId8"/>
    <p:sldLayoutId id="2147484701" r:id="rId9"/>
    <p:sldLayoutId id="2147484702" r:id="rId10"/>
    <p:sldLayoutId id="2147484703" r:id="rId11"/>
  </p:sldLayoutIdLst>
  <p:txStyles>
    <p:titleStyle>
      <a:lvl1pPr algn="l" defTabSz="1007943" rtl="0" eaLnBrk="1" latinLnBrk="0" hangingPunct="1">
        <a:lnSpc>
          <a:spcPct val="90000"/>
        </a:lnSpc>
        <a:spcBef>
          <a:spcPct val="0"/>
        </a:spcBef>
        <a:buNone/>
        <a:defRPr lang="en-US" sz="4409" kern="1200" cap="none" spc="0" baseline="0" dirty="0">
          <a:solidFill>
            <a:schemeClr val="tx1">
              <a:lumMod val="85000"/>
              <a:lumOff val="15000"/>
            </a:schemeClr>
          </a:solidFill>
          <a:effectLst/>
          <a:latin typeface="+mj-lt"/>
          <a:ea typeface="+mn-ea"/>
          <a:cs typeface="+mn-cs"/>
        </a:defRPr>
      </a:lvl1pPr>
    </p:titleStyle>
    <p:bodyStyle>
      <a:lvl1pPr marL="201589" indent="-201589" algn="l" defTabSz="1007943" rtl="0" eaLnBrk="1" latinLnBrk="0" hangingPunct="1">
        <a:lnSpc>
          <a:spcPct val="100000"/>
        </a:lnSpc>
        <a:spcBef>
          <a:spcPts val="992"/>
        </a:spcBef>
        <a:spcAft>
          <a:spcPts val="0"/>
        </a:spcAft>
        <a:buClr>
          <a:schemeClr val="tx1">
            <a:lumMod val="85000"/>
            <a:lumOff val="15000"/>
          </a:schemeClr>
        </a:buClr>
        <a:buFont typeface="Garamond" pitchFamily="18" charset="0"/>
        <a:buChar char="◦"/>
        <a:defRPr sz="1984" kern="1200">
          <a:solidFill>
            <a:schemeClr val="tx1"/>
          </a:solidFill>
          <a:latin typeface="+mn-lt"/>
          <a:ea typeface="+mn-ea"/>
          <a:cs typeface="+mn-cs"/>
        </a:defRPr>
      </a:lvl1pPr>
      <a:lvl2pPr marL="503972" indent="-201589" algn="l" defTabSz="1007943" rtl="0" eaLnBrk="1" latinLnBrk="0" hangingPunct="1">
        <a:lnSpc>
          <a:spcPct val="100000"/>
        </a:lnSpc>
        <a:spcBef>
          <a:spcPts val="551"/>
        </a:spcBef>
        <a:buClr>
          <a:schemeClr val="tx1">
            <a:lumMod val="85000"/>
            <a:lumOff val="15000"/>
          </a:schemeClr>
        </a:buClr>
        <a:buFont typeface="Garamond" pitchFamily="18" charset="0"/>
        <a:buChar char="◦"/>
        <a:defRPr sz="1764" kern="1200">
          <a:solidFill>
            <a:schemeClr val="tx1"/>
          </a:solidFill>
          <a:latin typeface="+mn-lt"/>
          <a:ea typeface="+mn-ea"/>
          <a:cs typeface="+mn-cs"/>
        </a:defRPr>
      </a:lvl2pPr>
      <a:lvl3pPr marL="806354" indent="-201589" algn="l" defTabSz="1007943" rtl="0" eaLnBrk="1" latinLnBrk="0" hangingPunct="1">
        <a:lnSpc>
          <a:spcPct val="100000"/>
        </a:lnSpc>
        <a:spcBef>
          <a:spcPts val="551"/>
        </a:spcBef>
        <a:buClr>
          <a:schemeClr val="tx1">
            <a:lumMod val="85000"/>
            <a:lumOff val="15000"/>
          </a:schemeClr>
        </a:buClr>
        <a:buFont typeface="Garamond" pitchFamily="18" charset="0"/>
        <a:buChar char="◦"/>
        <a:defRPr sz="1543" kern="1200">
          <a:solidFill>
            <a:schemeClr val="tx1"/>
          </a:solidFill>
          <a:latin typeface="+mn-lt"/>
          <a:ea typeface="+mn-ea"/>
          <a:cs typeface="+mn-cs"/>
        </a:defRPr>
      </a:lvl3pPr>
      <a:lvl4pPr marL="1108737" indent="-201589" algn="l" defTabSz="1007943" rtl="0" eaLnBrk="1" latinLnBrk="0" hangingPunct="1">
        <a:lnSpc>
          <a:spcPct val="100000"/>
        </a:lnSpc>
        <a:spcBef>
          <a:spcPts val="551"/>
        </a:spcBef>
        <a:buClr>
          <a:schemeClr val="tx1">
            <a:lumMod val="85000"/>
            <a:lumOff val="15000"/>
          </a:schemeClr>
        </a:buClr>
        <a:buFont typeface="Garamond" pitchFamily="18" charset="0"/>
        <a:buChar char="◦"/>
        <a:defRPr sz="1543" kern="1200">
          <a:solidFill>
            <a:schemeClr val="tx1"/>
          </a:solidFill>
          <a:latin typeface="+mn-lt"/>
          <a:ea typeface="+mn-ea"/>
          <a:cs typeface="+mn-cs"/>
        </a:defRPr>
      </a:lvl4pPr>
      <a:lvl5pPr marL="1411120" indent="-201589" algn="l" defTabSz="1007943" rtl="0" eaLnBrk="1" latinLnBrk="0" hangingPunct="1">
        <a:lnSpc>
          <a:spcPct val="100000"/>
        </a:lnSpc>
        <a:spcBef>
          <a:spcPts val="551"/>
        </a:spcBef>
        <a:buClr>
          <a:schemeClr val="tx1">
            <a:lumMod val="85000"/>
            <a:lumOff val="15000"/>
          </a:schemeClr>
        </a:buClr>
        <a:buFont typeface="Garamond" pitchFamily="18" charset="0"/>
        <a:buChar char="◦"/>
        <a:defRPr sz="1543" kern="1200">
          <a:solidFill>
            <a:schemeClr val="tx1"/>
          </a:solidFill>
          <a:latin typeface="+mn-lt"/>
          <a:ea typeface="+mn-ea"/>
          <a:cs typeface="+mn-cs"/>
        </a:defRPr>
      </a:lvl5pPr>
      <a:lvl6pPr marL="1763680" indent="-251986" algn="l" defTabSz="1007943" rtl="0" eaLnBrk="1" latinLnBrk="0" hangingPunct="1">
        <a:lnSpc>
          <a:spcPct val="100000"/>
        </a:lnSpc>
        <a:spcBef>
          <a:spcPts val="551"/>
        </a:spcBef>
        <a:buClr>
          <a:schemeClr val="tx1">
            <a:lumMod val="85000"/>
            <a:lumOff val="15000"/>
          </a:schemeClr>
        </a:buClr>
        <a:buFont typeface="Garamond" pitchFamily="18" charset="0"/>
        <a:buChar char="◦"/>
        <a:defRPr sz="1543" kern="1200">
          <a:solidFill>
            <a:schemeClr val="tx1"/>
          </a:solidFill>
          <a:latin typeface="+mn-lt"/>
          <a:ea typeface="+mn-ea"/>
          <a:cs typeface="+mn-cs"/>
        </a:defRPr>
      </a:lvl6pPr>
      <a:lvl7pPr marL="2094370" indent="-251986" algn="l" defTabSz="1007943" rtl="0" eaLnBrk="1" latinLnBrk="0" hangingPunct="1">
        <a:lnSpc>
          <a:spcPct val="100000"/>
        </a:lnSpc>
        <a:spcBef>
          <a:spcPts val="551"/>
        </a:spcBef>
        <a:buClr>
          <a:schemeClr val="tx1">
            <a:lumMod val="85000"/>
            <a:lumOff val="15000"/>
          </a:schemeClr>
        </a:buClr>
        <a:buFont typeface="Garamond" pitchFamily="18" charset="0"/>
        <a:buChar char="◦"/>
        <a:defRPr sz="1543" kern="1200">
          <a:solidFill>
            <a:schemeClr val="tx1"/>
          </a:solidFill>
          <a:latin typeface="+mn-lt"/>
          <a:ea typeface="+mn-ea"/>
          <a:cs typeface="+mn-cs"/>
        </a:defRPr>
      </a:lvl7pPr>
      <a:lvl8pPr marL="2425060" indent="-251986" algn="l" defTabSz="1007943" rtl="0" eaLnBrk="1" latinLnBrk="0" hangingPunct="1">
        <a:lnSpc>
          <a:spcPct val="100000"/>
        </a:lnSpc>
        <a:spcBef>
          <a:spcPts val="551"/>
        </a:spcBef>
        <a:buClr>
          <a:schemeClr val="tx1">
            <a:lumMod val="85000"/>
            <a:lumOff val="15000"/>
          </a:schemeClr>
        </a:buClr>
        <a:buFont typeface="Garamond" pitchFamily="18" charset="0"/>
        <a:buChar char="◦"/>
        <a:defRPr sz="1543" kern="1200">
          <a:solidFill>
            <a:schemeClr val="tx1"/>
          </a:solidFill>
          <a:latin typeface="+mn-lt"/>
          <a:ea typeface="+mn-ea"/>
          <a:cs typeface="+mn-cs"/>
        </a:defRPr>
      </a:lvl8pPr>
      <a:lvl9pPr marL="2755750" indent="-251986" algn="l" defTabSz="1007943" rtl="0" eaLnBrk="1" latinLnBrk="0" hangingPunct="1">
        <a:lnSpc>
          <a:spcPct val="100000"/>
        </a:lnSpc>
        <a:spcBef>
          <a:spcPts val="551"/>
        </a:spcBef>
        <a:buClr>
          <a:schemeClr val="tx1">
            <a:lumMod val="85000"/>
            <a:lumOff val="15000"/>
          </a:schemeClr>
        </a:buClr>
        <a:buFont typeface="Garamond" pitchFamily="18" charset="0"/>
        <a:buChar char="◦"/>
        <a:defRPr sz="1543" kern="1200">
          <a:solidFill>
            <a:schemeClr val="tx1"/>
          </a:solidFill>
          <a:latin typeface="+mn-lt"/>
          <a:ea typeface="+mn-ea"/>
          <a:cs typeface="+mn-cs"/>
        </a:defRPr>
      </a:lvl9pPr>
    </p:bodyStyle>
    <p:otherStyle>
      <a:defPPr>
        <a:defRPr lang="en-US"/>
      </a:defPPr>
      <a:lvl1pPr marL="0" algn="l" defTabSz="1007943" rtl="0" eaLnBrk="1" latinLnBrk="0" hangingPunct="1">
        <a:defRPr sz="1984" kern="1200">
          <a:solidFill>
            <a:schemeClr val="tx1"/>
          </a:solidFill>
          <a:latin typeface="+mn-lt"/>
          <a:ea typeface="+mn-ea"/>
          <a:cs typeface="+mn-cs"/>
        </a:defRPr>
      </a:lvl1pPr>
      <a:lvl2pPr marL="503972" algn="l" defTabSz="1007943" rtl="0" eaLnBrk="1" latinLnBrk="0" hangingPunct="1">
        <a:defRPr sz="1984" kern="1200">
          <a:solidFill>
            <a:schemeClr val="tx1"/>
          </a:solidFill>
          <a:latin typeface="+mn-lt"/>
          <a:ea typeface="+mn-ea"/>
          <a:cs typeface="+mn-cs"/>
        </a:defRPr>
      </a:lvl2pPr>
      <a:lvl3pPr marL="1007943" algn="l" defTabSz="1007943" rtl="0" eaLnBrk="1" latinLnBrk="0" hangingPunct="1">
        <a:defRPr sz="1984" kern="1200">
          <a:solidFill>
            <a:schemeClr val="tx1"/>
          </a:solidFill>
          <a:latin typeface="+mn-lt"/>
          <a:ea typeface="+mn-ea"/>
          <a:cs typeface="+mn-cs"/>
        </a:defRPr>
      </a:lvl3pPr>
      <a:lvl4pPr marL="1511915" algn="l" defTabSz="1007943" rtl="0" eaLnBrk="1" latinLnBrk="0" hangingPunct="1">
        <a:defRPr sz="1984" kern="1200">
          <a:solidFill>
            <a:schemeClr val="tx1"/>
          </a:solidFill>
          <a:latin typeface="+mn-lt"/>
          <a:ea typeface="+mn-ea"/>
          <a:cs typeface="+mn-cs"/>
        </a:defRPr>
      </a:lvl4pPr>
      <a:lvl5pPr marL="2015886" algn="l" defTabSz="1007943" rtl="0" eaLnBrk="1" latinLnBrk="0" hangingPunct="1">
        <a:defRPr sz="1984" kern="1200">
          <a:solidFill>
            <a:schemeClr val="tx1"/>
          </a:solidFill>
          <a:latin typeface="+mn-lt"/>
          <a:ea typeface="+mn-ea"/>
          <a:cs typeface="+mn-cs"/>
        </a:defRPr>
      </a:lvl5pPr>
      <a:lvl6pPr marL="2519858" algn="l" defTabSz="1007943" rtl="0" eaLnBrk="1" latinLnBrk="0" hangingPunct="1">
        <a:defRPr sz="1984" kern="1200">
          <a:solidFill>
            <a:schemeClr val="tx1"/>
          </a:solidFill>
          <a:latin typeface="+mn-lt"/>
          <a:ea typeface="+mn-ea"/>
          <a:cs typeface="+mn-cs"/>
        </a:defRPr>
      </a:lvl6pPr>
      <a:lvl7pPr marL="3023829" algn="l" defTabSz="1007943" rtl="0" eaLnBrk="1" latinLnBrk="0" hangingPunct="1">
        <a:defRPr sz="1984" kern="1200">
          <a:solidFill>
            <a:schemeClr val="tx1"/>
          </a:solidFill>
          <a:latin typeface="+mn-lt"/>
          <a:ea typeface="+mn-ea"/>
          <a:cs typeface="+mn-cs"/>
        </a:defRPr>
      </a:lvl7pPr>
      <a:lvl8pPr marL="3527801" algn="l" defTabSz="1007943" rtl="0" eaLnBrk="1" latinLnBrk="0" hangingPunct="1">
        <a:defRPr sz="1984" kern="1200">
          <a:solidFill>
            <a:schemeClr val="tx1"/>
          </a:solidFill>
          <a:latin typeface="+mn-lt"/>
          <a:ea typeface="+mn-ea"/>
          <a:cs typeface="+mn-cs"/>
        </a:defRPr>
      </a:lvl8pPr>
      <a:lvl9pPr marL="4031772" algn="l" defTabSz="1007943" rtl="0" eaLnBrk="1" latinLnBrk="0" hangingPunct="1">
        <a:defRPr sz="1984"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pn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1.png"/><Relationship Id="rId1" Type="http://schemas.openxmlformats.org/officeDocument/2006/relationships/slideLayout" Target="../slideLayouts/slideLayout1.xml"/><Relationship Id="rId4" Type="http://schemas.openxmlformats.org/officeDocument/2006/relationships/image" Target="../media/image22.jpg"/></Relationships>
</file>

<file path=ppt/slides/_rels/slide18.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jpeg"/><Relationship Id="rId1" Type="http://schemas.openxmlformats.org/officeDocument/2006/relationships/slideLayout" Target="../slideLayouts/slideLayout4.xml"/><Relationship Id="rId4" Type="http://schemas.openxmlformats.org/officeDocument/2006/relationships/image" Target="../media/image25.jpeg"/></Relationships>
</file>

<file path=ppt/slides/_rels/slide1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32.jpe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36.jp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39.jpeg"/></Relationships>
</file>

<file path=ppt/slides/_rels/slide2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4.xml"/><Relationship Id="rId4" Type="http://schemas.openxmlformats.org/officeDocument/2006/relationships/image" Target="../media/image42.jpg"/></Relationships>
</file>

<file path=ppt/slides/_rels/slide2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hyperlink" Target="mailto:lene@tomterasenbarnehage.no" TargetMode="External"/><Relationship Id="rId2" Type="http://schemas.openxmlformats.org/officeDocument/2006/relationships/hyperlink" Target="mailto:Lena@tomterasenbarnehage.no" TargetMode="External"/><Relationship Id="rId1" Type="http://schemas.openxmlformats.org/officeDocument/2006/relationships/slideLayout" Target="../slideLayouts/slideLayout4.xml"/><Relationship Id="rId5" Type="http://schemas.openxmlformats.org/officeDocument/2006/relationships/image" Target="../media/image4.jpg"/><Relationship Id="rId4" Type="http://schemas.openxmlformats.org/officeDocument/2006/relationships/hyperlink" Target="mailto:dl@tomterasenbarnehage.no"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image" Target="../media/image49.jp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1.xml"/><Relationship Id="rId4" Type="http://schemas.openxmlformats.org/officeDocument/2006/relationships/image" Target="../media/image53.jpg"/></Relationships>
</file>

<file path=ppt/slides/_rels/slide32.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image" Target="../media/image54.jpe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image" Target="../media/image56.jpe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image" Target="../media/image58.jpe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sp>
        <p:nvSpPr>
          <p:cNvPr id="2" name="Tittel 1"/>
          <p:cNvSpPr>
            <a:spLocks noGrp="1"/>
          </p:cNvSpPr>
          <p:nvPr>
            <p:ph type="ctrTitle"/>
          </p:nvPr>
        </p:nvSpPr>
        <p:spPr>
          <a:xfrm>
            <a:off x="1104523" y="1403287"/>
            <a:ext cx="8474043" cy="4952246"/>
          </a:xfrm>
          <a:blipFill>
            <a:blip r:embed="rId2">
              <a:duotone>
                <a:schemeClr val="bg2">
                  <a:shade val="45000"/>
                  <a:satMod val="135000"/>
                </a:schemeClr>
                <a:prstClr val="white"/>
              </a:duotone>
            </a:blip>
            <a:stretch>
              <a:fillRect/>
            </a:stretch>
          </a:blipFill>
        </p:spPr>
        <p:txBody>
          <a:bodyPr>
            <a:normAutofit/>
          </a:bodyPr>
          <a:lstStyle/>
          <a:p>
            <a:pPr algn="ctr"/>
            <a:r>
              <a:rPr lang="nb-NO" sz="6000" dirty="0">
                <a:solidFill>
                  <a:schemeClr val="accent6"/>
                </a:solidFill>
              </a:rPr>
              <a:t/>
            </a:r>
            <a:br>
              <a:rPr lang="nb-NO" sz="6000" dirty="0">
                <a:solidFill>
                  <a:schemeClr val="accent6"/>
                </a:solidFill>
              </a:rPr>
            </a:br>
            <a:r>
              <a:rPr lang="nb-NO" sz="6000" dirty="0" smtClean="0">
                <a:solidFill>
                  <a:schemeClr val="accent6"/>
                </a:solidFill>
              </a:rPr>
              <a:t/>
            </a:r>
            <a:br>
              <a:rPr lang="nb-NO" sz="6000" dirty="0" smtClean="0">
                <a:solidFill>
                  <a:schemeClr val="accent6"/>
                </a:solidFill>
              </a:rPr>
            </a:br>
            <a:r>
              <a:rPr lang="nb-NO" sz="6000" dirty="0">
                <a:solidFill>
                  <a:schemeClr val="accent6"/>
                </a:solidFill>
              </a:rPr>
              <a:t/>
            </a:r>
            <a:br>
              <a:rPr lang="nb-NO" sz="6000" dirty="0">
                <a:solidFill>
                  <a:schemeClr val="accent6"/>
                </a:solidFill>
              </a:rPr>
            </a:br>
            <a:r>
              <a:rPr lang="nb-NO" sz="6000" dirty="0" smtClean="0">
                <a:solidFill>
                  <a:schemeClr val="accent6"/>
                </a:solidFill>
              </a:rPr>
              <a:t/>
            </a:r>
            <a:br>
              <a:rPr lang="nb-NO" sz="6000" dirty="0" smtClean="0">
                <a:solidFill>
                  <a:schemeClr val="accent6"/>
                </a:solidFill>
              </a:rPr>
            </a:br>
            <a:r>
              <a:rPr lang="nb-NO" sz="6000" b="1" dirty="0" smtClean="0">
                <a:ln w="22225">
                  <a:solidFill>
                    <a:schemeClr val="accent2"/>
                  </a:solidFill>
                  <a:prstDash val="solid"/>
                </a:ln>
                <a:solidFill>
                  <a:srgbClr val="F5562B"/>
                </a:solidFill>
                <a:latin typeface="Ink Free" panose="03080402000500000000" pitchFamily="66" charset="0"/>
              </a:rPr>
              <a:t>ÅRSPLAN </a:t>
            </a:r>
            <a:r>
              <a:rPr lang="nb-NO" sz="6000" b="1" dirty="0">
                <a:ln w="22225">
                  <a:solidFill>
                    <a:schemeClr val="accent2"/>
                  </a:solidFill>
                  <a:prstDash val="solid"/>
                </a:ln>
                <a:solidFill>
                  <a:srgbClr val="F5562B"/>
                </a:solidFill>
                <a:latin typeface="Ink Free" panose="03080402000500000000" pitchFamily="66" charset="0"/>
              </a:rPr>
              <a:t>TOMTERÅSEN BARNEHAGE SA</a:t>
            </a:r>
          </a:p>
        </p:txBody>
      </p:sp>
      <p:sp>
        <p:nvSpPr>
          <p:cNvPr id="3" name="Undertittel 2"/>
          <p:cNvSpPr>
            <a:spLocks noGrp="1"/>
          </p:cNvSpPr>
          <p:nvPr>
            <p:ph type="subTitle" idx="1"/>
          </p:nvPr>
        </p:nvSpPr>
        <p:spPr>
          <a:xfrm>
            <a:off x="3757188" y="1620570"/>
            <a:ext cx="3657600" cy="887239"/>
          </a:xfrm>
        </p:spPr>
        <p:txBody>
          <a:bodyPr>
            <a:noAutofit/>
          </a:bodyPr>
          <a:lstStyle/>
          <a:p>
            <a:r>
              <a:rPr lang="nb-NO" sz="4000" b="1" cap="none" dirty="0" smtClean="0">
                <a:ln w="22225">
                  <a:solidFill>
                    <a:schemeClr val="accent2"/>
                  </a:solidFill>
                  <a:prstDash val="solid"/>
                </a:ln>
                <a:solidFill>
                  <a:srgbClr val="F5562B"/>
                </a:solidFill>
                <a:latin typeface="Ink Free" panose="03080402000500000000" pitchFamily="66" charset="0"/>
              </a:rPr>
              <a:t>2023-2024</a:t>
            </a:r>
            <a:endParaRPr lang="nb-NO" sz="4000" b="1" cap="none" dirty="0">
              <a:ln w="22225">
                <a:solidFill>
                  <a:schemeClr val="accent2"/>
                </a:solidFill>
                <a:prstDash val="solid"/>
              </a:ln>
              <a:solidFill>
                <a:srgbClr val="F5562B"/>
              </a:solidFill>
              <a:latin typeface="Ink Free" panose="03080402000500000000" pitchFamily="66" charset="0"/>
            </a:endParaRPr>
          </a:p>
        </p:txBody>
      </p:sp>
    </p:spTree>
    <p:extLst>
      <p:ext uri="{BB962C8B-B14F-4D97-AF65-F5344CB8AC3E}">
        <p14:creationId xmlns:p14="http://schemas.microsoft.com/office/powerpoint/2010/main" val="99452877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sp>
        <p:nvSpPr>
          <p:cNvPr id="4" name="TekstSylinder 3"/>
          <p:cNvSpPr txBox="1"/>
          <p:nvPr/>
        </p:nvSpPr>
        <p:spPr>
          <a:xfrm>
            <a:off x="235391" y="445453"/>
            <a:ext cx="10094284" cy="1200329"/>
          </a:xfrm>
          <a:prstGeom prst="rect">
            <a:avLst/>
          </a:prstGeom>
          <a:noFill/>
        </p:spPr>
        <p:txBody>
          <a:bodyPr wrap="square" rtlCol="0">
            <a:spAutoFit/>
          </a:bodyPr>
          <a:lstStyle/>
          <a:p>
            <a:pPr algn="ctr"/>
            <a:r>
              <a:rPr lang="nb-NO" sz="3600" dirty="0" smtClean="0">
                <a:latin typeface="Ink Free" panose="03080402000500000000" pitchFamily="66" charset="0"/>
              </a:rPr>
              <a:t>TEMAER OG AKTIVITETER SOM FØLGER OSS HELE ÅRET</a:t>
            </a:r>
            <a:endParaRPr lang="nb-NO" sz="3600" dirty="0">
              <a:latin typeface="Ink Free" panose="03080402000500000000" pitchFamily="66" charset="0"/>
            </a:endParaRPr>
          </a:p>
        </p:txBody>
      </p:sp>
      <p:sp>
        <p:nvSpPr>
          <p:cNvPr id="6" name="TekstSylinder 5"/>
          <p:cNvSpPr txBox="1"/>
          <p:nvPr/>
        </p:nvSpPr>
        <p:spPr>
          <a:xfrm>
            <a:off x="316871" y="1855960"/>
            <a:ext cx="9325070" cy="6857262"/>
          </a:xfrm>
          <a:prstGeom prst="rect">
            <a:avLst/>
          </a:prstGeom>
          <a:noFill/>
        </p:spPr>
        <p:txBody>
          <a:bodyPr wrap="square" rtlCol="0">
            <a:spAutoFit/>
          </a:bodyPr>
          <a:lstStyle/>
          <a:p>
            <a:r>
              <a:rPr lang="nb-NO" sz="1400" dirty="0" smtClean="0">
                <a:latin typeface="Ink Free" panose="03080402000500000000" pitchFamily="66" charset="0"/>
              </a:rPr>
              <a:t>Selv om vi har fordypningsområder for hver måned, har vi følgende punkter som følger oss gjennom hele barnehageåret:</a:t>
            </a:r>
          </a:p>
          <a:p>
            <a:endParaRPr lang="nb-NO" sz="1400" dirty="0">
              <a:latin typeface="Ink Free" panose="03080402000500000000" pitchFamily="66" charset="0"/>
            </a:endParaRPr>
          </a:p>
          <a:p>
            <a:pPr marL="171450" indent="-171450">
              <a:buFont typeface="Wingdings" panose="05000000000000000000" pitchFamily="2" charset="2"/>
              <a:buChar char="Ø"/>
            </a:pPr>
            <a:r>
              <a:rPr lang="nb-NO" sz="1400" dirty="0" smtClean="0">
                <a:latin typeface="Ink Free" panose="03080402000500000000" pitchFamily="66" charset="0"/>
              </a:rPr>
              <a:t>Grønne </a:t>
            </a:r>
            <a:r>
              <a:rPr lang="nb-NO" sz="1400" dirty="0">
                <a:latin typeface="Ink Free" panose="03080402000500000000" pitchFamily="66" charset="0"/>
              </a:rPr>
              <a:t>tanker, glade barn</a:t>
            </a:r>
            <a:r>
              <a:rPr lang="nb-NO" sz="1400" dirty="0" smtClean="0">
                <a:latin typeface="Ink Free" panose="03080402000500000000" pitchFamily="66" charset="0"/>
              </a:rPr>
              <a:t>: </a:t>
            </a:r>
            <a:r>
              <a:rPr lang="nb-NO" sz="1400" dirty="0">
                <a:latin typeface="Ink Free" panose="03080402000500000000" pitchFamily="66" charset="0"/>
              </a:rPr>
              <a:t>Hva ulike typer følelser gjør med </a:t>
            </a:r>
            <a:r>
              <a:rPr lang="nb-NO" sz="1400" dirty="0" smtClean="0">
                <a:latin typeface="Ink Free" panose="03080402000500000000" pitchFamily="66" charset="0"/>
              </a:rPr>
              <a:t>oss, håndtering av følelsene </a:t>
            </a:r>
            <a:r>
              <a:rPr lang="nb-NO" sz="1400" dirty="0">
                <a:latin typeface="Ink Free" panose="03080402000500000000" pitchFamily="66" charset="0"/>
              </a:rPr>
              <a:t>og </a:t>
            </a:r>
            <a:r>
              <a:rPr lang="nb-NO" sz="1400" dirty="0" smtClean="0">
                <a:latin typeface="Ink Free" panose="03080402000500000000" pitchFamily="66" charset="0"/>
              </a:rPr>
              <a:t>hvordan dette påvirker </a:t>
            </a:r>
            <a:r>
              <a:rPr lang="nb-NO" sz="1400" dirty="0">
                <a:latin typeface="Ink Free" panose="03080402000500000000" pitchFamily="66" charset="0"/>
              </a:rPr>
              <a:t>hverdagen </a:t>
            </a:r>
            <a:r>
              <a:rPr lang="nb-NO" sz="1400" dirty="0" smtClean="0">
                <a:latin typeface="Ink Free" panose="03080402000500000000" pitchFamily="66" charset="0"/>
              </a:rPr>
              <a:t>vår. Her har vi fokus på alle typer følelser, ikke bare </a:t>
            </a:r>
            <a:r>
              <a:rPr lang="nb-NO" sz="1400" smtClean="0">
                <a:latin typeface="Ink Free" panose="03080402000500000000" pitchFamily="66" charset="0"/>
              </a:rPr>
              <a:t>de positive.</a:t>
            </a:r>
            <a:endParaRPr lang="nb-NO" sz="1400" dirty="0" smtClean="0">
              <a:latin typeface="Ink Free" panose="03080402000500000000" pitchFamily="66" charset="0"/>
            </a:endParaRPr>
          </a:p>
          <a:p>
            <a:pPr marL="171450" indent="-171450">
              <a:buFont typeface="Wingdings" panose="05000000000000000000" pitchFamily="2" charset="2"/>
              <a:buChar char="Ø"/>
            </a:pPr>
            <a:r>
              <a:rPr lang="nb-NO" sz="1400" dirty="0" err="1" smtClean="0">
                <a:latin typeface="Ink Free" panose="03080402000500000000" pitchFamily="66" charset="0"/>
              </a:rPr>
              <a:t>Bålsertifikat</a:t>
            </a:r>
            <a:r>
              <a:rPr lang="nb-NO" sz="1400" dirty="0" smtClean="0">
                <a:latin typeface="Ink Free" panose="03080402000500000000" pitchFamily="66" charset="0"/>
              </a:rPr>
              <a:t>: 4 åringene lærer gjennom </a:t>
            </a:r>
            <a:r>
              <a:rPr lang="nb-NO" sz="1400" dirty="0" err="1" smtClean="0">
                <a:latin typeface="Ink Free" panose="03080402000500000000" pitchFamily="66" charset="0"/>
              </a:rPr>
              <a:t>bålsesongen</a:t>
            </a:r>
            <a:r>
              <a:rPr lang="nb-NO" sz="1400" dirty="0" smtClean="0">
                <a:latin typeface="Ink Free" panose="03080402000500000000" pitchFamily="66" charset="0"/>
              </a:rPr>
              <a:t> hvordan de tenner, opprettholder, og slukker bål. Vi har stort fokus på sikkerhet</a:t>
            </a:r>
          </a:p>
          <a:p>
            <a:pPr marL="171450" indent="-171450">
              <a:buFont typeface="Wingdings" panose="05000000000000000000" pitchFamily="2" charset="2"/>
              <a:buChar char="Ø"/>
            </a:pPr>
            <a:r>
              <a:rPr lang="nb-NO" sz="1400" dirty="0" smtClean="0">
                <a:latin typeface="Ink Free" panose="03080402000500000000" pitchFamily="66" charset="0"/>
              </a:rPr>
              <a:t>Selvstendighetsbevis: </a:t>
            </a:r>
            <a:r>
              <a:rPr lang="nb-NO" sz="1400" dirty="0" err="1" smtClean="0">
                <a:latin typeface="Ink Free" panose="03080402000500000000" pitchFamily="66" charset="0"/>
              </a:rPr>
              <a:t>Maxibarna</a:t>
            </a:r>
            <a:r>
              <a:rPr lang="nb-NO" sz="1400" dirty="0" smtClean="0">
                <a:latin typeface="Ink Free" panose="03080402000500000000" pitchFamily="66" charset="0"/>
              </a:rPr>
              <a:t> (5 åringene) har gjennom hele året fokus på selvstendighet som en forberedelse til skolestart. På våren utdeles beviset som resultat på gjennomført arbeid. Her er det viktig at foreldrene er med å hjelpe til i hverdagen.</a:t>
            </a:r>
          </a:p>
          <a:p>
            <a:pPr marL="171450" indent="-171450">
              <a:buFont typeface="Wingdings" panose="05000000000000000000" pitchFamily="2" charset="2"/>
              <a:buChar char="Ø"/>
            </a:pPr>
            <a:r>
              <a:rPr lang="nb-NO" sz="1400" dirty="0" smtClean="0">
                <a:latin typeface="Ink Free" panose="03080402000500000000" pitchFamily="66" charset="0"/>
              </a:rPr>
              <a:t>Trafikksikkerhet i </a:t>
            </a:r>
            <a:r>
              <a:rPr lang="nb-NO" sz="1400" dirty="0" err="1" smtClean="0">
                <a:latin typeface="Ink Free" panose="03080402000500000000" pitchFamily="66" charset="0"/>
              </a:rPr>
              <a:t>bhg</a:t>
            </a:r>
            <a:r>
              <a:rPr lang="nb-NO" sz="1400" dirty="0" smtClean="0">
                <a:latin typeface="Ink Free" panose="03080402000500000000" pitchFamily="66" charset="0"/>
              </a:rPr>
              <a:t> og på tur.</a:t>
            </a:r>
          </a:p>
          <a:p>
            <a:pPr marL="171450" indent="-171450">
              <a:buFont typeface="Wingdings" panose="05000000000000000000" pitchFamily="2" charset="2"/>
              <a:buChar char="Ø"/>
            </a:pPr>
            <a:r>
              <a:rPr lang="nb-NO" sz="1400" dirty="0" smtClean="0">
                <a:latin typeface="Ink Free" panose="03080402000500000000" pitchFamily="66" charset="0"/>
              </a:rPr>
              <a:t>Språkmiljø: Eventyr, bøker, leseglede, sanger, musikk, samtaler og lek med språket.</a:t>
            </a:r>
          </a:p>
          <a:p>
            <a:pPr marL="171450" indent="-171450">
              <a:buFont typeface="Wingdings" panose="05000000000000000000" pitchFamily="2" charset="2"/>
              <a:buChar char="Ø"/>
            </a:pPr>
            <a:r>
              <a:rPr lang="nb-NO" sz="1400" dirty="0" smtClean="0">
                <a:latin typeface="Ink Free" panose="03080402000500000000" pitchFamily="66" charset="0"/>
              </a:rPr>
              <a:t>Lekekompetanse og </a:t>
            </a:r>
            <a:r>
              <a:rPr lang="nb-NO" sz="1400" dirty="0" err="1" smtClean="0">
                <a:latin typeface="Ink Free" panose="03080402000500000000" pitchFamily="66" charset="0"/>
              </a:rPr>
              <a:t>lekeferdigheter</a:t>
            </a:r>
            <a:endParaRPr lang="nb-NO" sz="1400" dirty="0" smtClean="0">
              <a:latin typeface="Ink Free" panose="03080402000500000000" pitchFamily="66" charset="0"/>
            </a:endParaRPr>
          </a:p>
          <a:p>
            <a:pPr marL="171450" indent="-171450">
              <a:buFont typeface="Wingdings" panose="05000000000000000000" pitchFamily="2" charset="2"/>
              <a:buChar char="Ø"/>
            </a:pPr>
            <a:r>
              <a:rPr lang="nb-NO" sz="1400" dirty="0" smtClean="0">
                <a:latin typeface="Ink Free" panose="03080402000500000000" pitchFamily="66" charset="0"/>
              </a:rPr>
              <a:t>Dyr</a:t>
            </a:r>
          </a:p>
          <a:p>
            <a:pPr marL="171450" indent="-171450">
              <a:buFont typeface="Wingdings" panose="05000000000000000000" pitchFamily="2" charset="2"/>
              <a:buChar char="Ø"/>
            </a:pPr>
            <a:r>
              <a:rPr lang="nb-NO" sz="1400" dirty="0" smtClean="0">
                <a:latin typeface="Ink Free" panose="03080402000500000000" pitchFamily="66" charset="0"/>
              </a:rPr>
              <a:t>Natur, gjenvinning og miljø</a:t>
            </a:r>
          </a:p>
          <a:p>
            <a:pPr marL="171450" indent="-171450">
              <a:buFont typeface="Wingdings" panose="05000000000000000000" pitchFamily="2" charset="2"/>
              <a:buChar char="Ø"/>
            </a:pPr>
            <a:r>
              <a:rPr lang="nb-NO" sz="1400" dirty="0" smtClean="0">
                <a:latin typeface="Ink Free" panose="03080402000500000000" pitchFamily="66" charset="0"/>
              </a:rPr>
              <a:t>Kreativitet</a:t>
            </a:r>
          </a:p>
          <a:p>
            <a:pPr marL="171450" indent="-171450">
              <a:buFont typeface="Wingdings" panose="05000000000000000000" pitchFamily="2" charset="2"/>
              <a:buChar char="Ø"/>
            </a:pPr>
            <a:r>
              <a:rPr lang="nb-NO" sz="1400" dirty="0" smtClean="0">
                <a:latin typeface="Ink Free" panose="03080402000500000000" pitchFamily="66" charset="0"/>
              </a:rPr>
              <a:t>Mat og måltider (fra jord til bord)</a:t>
            </a:r>
          </a:p>
          <a:p>
            <a:pPr marL="171450" indent="-171450">
              <a:buFont typeface="Wingdings" panose="05000000000000000000" pitchFamily="2" charset="2"/>
              <a:buChar char="Ø"/>
            </a:pPr>
            <a:r>
              <a:rPr lang="nb-NO" sz="1400" dirty="0" smtClean="0">
                <a:latin typeface="Ink Free" panose="03080402000500000000" pitchFamily="66" charset="0"/>
              </a:rPr>
              <a:t>Forskning og skaperglede</a:t>
            </a:r>
          </a:p>
          <a:p>
            <a:pPr marL="171450" indent="-171450">
              <a:buFont typeface="Wingdings" panose="05000000000000000000" pitchFamily="2" charset="2"/>
              <a:buChar char="Ø"/>
            </a:pPr>
            <a:r>
              <a:rPr lang="nb-NO" sz="1400" dirty="0" smtClean="0">
                <a:latin typeface="Ink Free" panose="03080402000500000000" pitchFamily="66" charset="0"/>
              </a:rPr>
              <a:t>Nærmiljø og landbruk </a:t>
            </a:r>
          </a:p>
          <a:p>
            <a:pPr marL="171450" indent="-171450">
              <a:buFont typeface="Wingdings" panose="05000000000000000000" pitchFamily="2" charset="2"/>
              <a:buChar char="Ø"/>
            </a:pPr>
            <a:r>
              <a:rPr lang="nb-NO" sz="1400" dirty="0" smtClean="0">
                <a:latin typeface="Ink Free" panose="03080402000500000000" pitchFamily="66" charset="0"/>
              </a:rPr>
              <a:t>Ta vare på hverandre, dyrene og naturen</a:t>
            </a:r>
          </a:p>
          <a:p>
            <a:pPr marL="171450" indent="-171450">
              <a:buFont typeface="Wingdings" panose="05000000000000000000" pitchFamily="2" charset="2"/>
              <a:buChar char="Ø"/>
            </a:pPr>
            <a:r>
              <a:rPr lang="nb-NO" sz="1400" dirty="0" smtClean="0">
                <a:latin typeface="Ink Free" panose="03080402000500000000" pitchFamily="66" charset="0"/>
              </a:rPr>
              <a:t>Psykososialt miljø</a:t>
            </a:r>
          </a:p>
          <a:p>
            <a:pPr marL="171450" indent="-171450">
              <a:buFont typeface="Wingdings" panose="05000000000000000000" pitchFamily="2" charset="2"/>
              <a:buChar char="Ø"/>
            </a:pPr>
            <a:r>
              <a:rPr lang="nb-NO" sz="1400" dirty="0" smtClean="0">
                <a:latin typeface="Ink Free" panose="03080402000500000000" pitchFamily="66" charset="0"/>
              </a:rPr>
              <a:t>Turer og bevegelsesglede</a:t>
            </a:r>
          </a:p>
          <a:p>
            <a:pPr marL="171450" indent="-171450">
              <a:buFont typeface="Wingdings" panose="05000000000000000000" pitchFamily="2" charset="2"/>
              <a:buChar char="Ø"/>
            </a:pPr>
            <a:r>
              <a:rPr lang="nb-NO" sz="1400" dirty="0">
                <a:latin typeface="Ink Free" panose="03080402000500000000" pitchFamily="66" charset="0"/>
              </a:rPr>
              <a:t>Jobber </a:t>
            </a:r>
            <a:r>
              <a:rPr lang="nb-NO" sz="1400" dirty="0" smtClean="0">
                <a:latin typeface="Ink Free" panose="03080402000500000000" pitchFamily="66" charset="0"/>
              </a:rPr>
              <a:t>gjennom året </a:t>
            </a:r>
            <a:r>
              <a:rPr lang="nb-NO" sz="1400" dirty="0">
                <a:latin typeface="Ink Free" panose="03080402000500000000" pitchFamily="66" charset="0"/>
              </a:rPr>
              <a:t>for å tjene penger til inntekt for en valgt organisasjon. </a:t>
            </a:r>
            <a:r>
              <a:rPr lang="nb-NO" sz="1400" dirty="0" smtClean="0">
                <a:latin typeface="Ink Free" panose="03080402000500000000" pitchFamily="66" charset="0"/>
              </a:rPr>
              <a:t> </a:t>
            </a:r>
            <a:endParaRPr lang="nb-NO" sz="1400" dirty="0">
              <a:latin typeface="Ink Free" panose="03080402000500000000" pitchFamily="66" charset="0"/>
            </a:endParaRPr>
          </a:p>
          <a:p>
            <a:pPr marL="171450" indent="-171450">
              <a:buFont typeface="Wingdings" panose="05000000000000000000" pitchFamily="2" charset="2"/>
              <a:buChar char="Ø"/>
            </a:pPr>
            <a:endParaRPr lang="nb-NO" sz="1400" dirty="0" smtClean="0">
              <a:latin typeface="Ink Free" panose="03080402000500000000" pitchFamily="66" charset="0"/>
            </a:endParaRPr>
          </a:p>
          <a:p>
            <a:pPr marL="171450" indent="-171450">
              <a:buFont typeface="Wingdings" panose="05000000000000000000" pitchFamily="2" charset="2"/>
              <a:buChar char="Ø"/>
            </a:pPr>
            <a:endParaRPr lang="nb-NO" sz="1400" dirty="0" smtClean="0">
              <a:latin typeface="Ink Free" panose="03080402000500000000" pitchFamily="66" charset="0"/>
            </a:endParaRPr>
          </a:p>
          <a:p>
            <a:pPr marL="171450" indent="-171450">
              <a:buFont typeface="Wingdings" panose="05000000000000000000" pitchFamily="2" charset="2"/>
              <a:buChar char="Ø"/>
            </a:pPr>
            <a:endParaRPr lang="nb-NO" sz="1400" dirty="0" smtClean="0">
              <a:latin typeface="Ink Free" panose="03080402000500000000" pitchFamily="66" charset="0"/>
            </a:endParaRPr>
          </a:p>
          <a:p>
            <a:pPr marL="171450" indent="-171450">
              <a:buFont typeface="Wingdings" panose="05000000000000000000" pitchFamily="2" charset="2"/>
              <a:buChar char="Ø"/>
            </a:pPr>
            <a:endParaRPr lang="nb-NO" sz="1200" dirty="0" smtClean="0">
              <a:latin typeface="Ink Free" panose="03080402000500000000" pitchFamily="66" charset="0"/>
            </a:endParaRPr>
          </a:p>
          <a:p>
            <a:pPr marL="171450" indent="-171450">
              <a:buFont typeface="Wingdings" panose="05000000000000000000" pitchFamily="2" charset="2"/>
              <a:buChar char="Ø"/>
            </a:pPr>
            <a:endParaRPr lang="nb-NO" sz="1200" dirty="0" smtClean="0">
              <a:latin typeface="Ink Free" panose="03080402000500000000" pitchFamily="66" charset="0"/>
            </a:endParaRPr>
          </a:p>
          <a:p>
            <a:pPr marL="171450" indent="-171450">
              <a:buFont typeface="Wingdings" panose="05000000000000000000" pitchFamily="2" charset="2"/>
              <a:buChar char="Ø"/>
            </a:pPr>
            <a:endParaRPr lang="nb-NO" sz="1200" dirty="0">
              <a:latin typeface="Ink Free" panose="03080402000500000000" pitchFamily="66" charset="0"/>
            </a:endParaRPr>
          </a:p>
          <a:p>
            <a:endParaRPr lang="nb-NO" sz="1200" dirty="0" smtClean="0">
              <a:latin typeface="Ink Free" panose="03080402000500000000" pitchFamily="66" charset="0"/>
            </a:endParaRPr>
          </a:p>
          <a:p>
            <a:endParaRPr lang="nb-NO" sz="1200" dirty="0" smtClean="0">
              <a:latin typeface="Ink Free" panose="03080402000500000000" pitchFamily="66" charset="0"/>
            </a:endParaRPr>
          </a:p>
          <a:p>
            <a:endParaRPr lang="nb-NO" sz="1200" dirty="0">
              <a:latin typeface="Ink Free" panose="03080402000500000000" pitchFamily="66" charset="0"/>
            </a:endParaRPr>
          </a:p>
          <a:p>
            <a:endParaRPr lang="nb-NO" dirty="0"/>
          </a:p>
        </p:txBody>
      </p:sp>
      <p:pic>
        <p:nvPicPr>
          <p:cNvPr id="7" name="Bild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65698" y="3818070"/>
            <a:ext cx="2593114" cy="3457485"/>
          </a:xfrm>
          <a:prstGeom prst="rect">
            <a:avLst/>
          </a:prstGeom>
        </p:spPr>
      </p:pic>
    </p:spTree>
    <p:extLst>
      <p:ext uri="{BB962C8B-B14F-4D97-AF65-F5344CB8AC3E}">
        <p14:creationId xmlns:p14="http://schemas.microsoft.com/office/powerpoint/2010/main" val="263055758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xmlns="" id="{86E27B7F-C4A4-15F2-A711-183183E3C3C2}"/>
              </a:ext>
            </a:extLst>
          </p:cNvPr>
          <p:cNvSpPr>
            <a:spLocks noGrp="1"/>
          </p:cNvSpPr>
          <p:nvPr>
            <p:ph type="title"/>
          </p:nvPr>
        </p:nvSpPr>
        <p:spPr>
          <a:xfrm>
            <a:off x="0" y="236007"/>
            <a:ext cx="7664415" cy="1484293"/>
          </a:xfrm>
        </p:spPr>
        <p:txBody>
          <a:bodyPr/>
          <a:lstStyle/>
          <a:p>
            <a:pPr algn="ctr"/>
            <a:r>
              <a:rPr lang="nb-NO" dirty="0">
                <a:latin typeface="Ink Free" panose="03080402000500000000" pitchFamily="66" charset="0"/>
              </a:rPr>
              <a:t>«</a:t>
            </a:r>
            <a:r>
              <a:rPr lang="nb-NO" dirty="0" smtClean="0">
                <a:latin typeface="Ink Free" panose="03080402000500000000" pitchFamily="66" charset="0"/>
              </a:rPr>
              <a:t>BARNEHAGERUTA»</a:t>
            </a:r>
            <a:endParaRPr lang="nb-NO" dirty="0">
              <a:latin typeface="Ink Free" panose="03080402000500000000" pitchFamily="66" charset="0"/>
            </a:endParaRPr>
          </a:p>
        </p:txBody>
      </p:sp>
      <p:sp>
        <p:nvSpPr>
          <p:cNvPr id="3" name="Plassholder for innhold 2">
            <a:extLst>
              <a:ext uri="{FF2B5EF4-FFF2-40B4-BE49-F238E27FC236}">
                <a16:creationId xmlns:a16="http://schemas.microsoft.com/office/drawing/2014/main" xmlns="" id="{B4081465-46E7-8BDE-16D9-8DB49C88BA3D}"/>
              </a:ext>
            </a:extLst>
          </p:cNvPr>
          <p:cNvSpPr>
            <a:spLocks noGrp="1"/>
          </p:cNvSpPr>
          <p:nvPr>
            <p:ph idx="1"/>
          </p:nvPr>
        </p:nvSpPr>
        <p:spPr>
          <a:xfrm>
            <a:off x="904846" y="1720300"/>
            <a:ext cx="6947844" cy="4861949"/>
          </a:xfrm>
        </p:spPr>
        <p:txBody>
          <a:bodyPr>
            <a:normAutofit lnSpcReduction="10000"/>
          </a:bodyPr>
          <a:lstStyle/>
          <a:p>
            <a:r>
              <a:rPr lang="nb-NO" sz="1400" b="1" dirty="0" smtClean="0">
                <a:latin typeface="Ink Free" panose="03080402000500000000" pitchFamily="66" charset="0"/>
              </a:rPr>
              <a:t>Åpningstider: 06.45-17.15</a:t>
            </a:r>
          </a:p>
          <a:p>
            <a:r>
              <a:rPr lang="nb-NO" sz="1400" b="1" dirty="0">
                <a:latin typeface="Ink Free" panose="03080402000500000000" pitchFamily="66" charset="0"/>
              </a:rPr>
              <a:t>Åpent hele året</a:t>
            </a:r>
            <a:r>
              <a:rPr lang="nb-NO" sz="1400" b="1" dirty="0" smtClean="0">
                <a:latin typeface="Ink Free" panose="03080402000500000000" pitchFamily="66" charset="0"/>
              </a:rPr>
              <a:t>.</a:t>
            </a:r>
          </a:p>
          <a:p>
            <a:r>
              <a:rPr lang="nb-NO" sz="1400" b="1" dirty="0" smtClean="0">
                <a:latin typeface="Ink Free" panose="03080402000500000000" pitchFamily="66" charset="0"/>
              </a:rPr>
              <a:t>Ved færre en 6 enheter på sommeren vil åpningstiden være fra 07.30-16.30. informasjon vil bli gitt i god tid om åpningstiden endres.</a:t>
            </a:r>
            <a:endParaRPr lang="nb-NO" sz="1400" dirty="0">
              <a:latin typeface="Ink Free" panose="03080402000500000000" pitchFamily="66" charset="0"/>
            </a:endParaRPr>
          </a:p>
          <a:p>
            <a:r>
              <a:rPr lang="nb-NO" sz="1400" b="1" dirty="0">
                <a:latin typeface="Ink Free" panose="03080402000500000000" pitchFamily="66" charset="0"/>
              </a:rPr>
              <a:t>Alle «røde dager» holder barnehagen </a:t>
            </a:r>
            <a:r>
              <a:rPr lang="nb-NO" sz="1400" b="1" dirty="0" smtClean="0">
                <a:latin typeface="Ink Free" panose="03080402000500000000" pitchFamily="66" charset="0"/>
              </a:rPr>
              <a:t>stengt</a:t>
            </a:r>
            <a:endParaRPr lang="nb-NO" sz="1400" b="1" dirty="0">
              <a:latin typeface="Ink Free" panose="03080402000500000000" pitchFamily="66" charset="0"/>
            </a:endParaRPr>
          </a:p>
          <a:p>
            <a:r>
              <a:rPr lang="nb-NO" sz="1400" b="1" dirty="0">
                <a:latin typeface="Ink Free" panose="03080402000500000000" pitchFamily="66" charset="0"/>
              </a:rPr>
              <a:t>Åpningstider i jul og påske:</a:t>
            </a:r>
          </a:p>
          <a:p>
            <a:pPr lvl="1"/>
            <a:r>
              <a:rPr lang="nb-NO" sz="1400" dirty="0">
                <a:latin typeface="Ink Free" panose="03080402000500000000" pitchFamily="66" charset="0"/>
              </a:rPr>
              <a:t>Julaften og nyttårsaften: stengt	</a:t>
            </a:r>
          </a:p>
          <a:p>
            <a:pPr lvl="1"/>
            <a:r>
              <a:rPr lang="nb-NO" sz="1400" dirty="0">
                <a:latin typeface="Ink Free" panose="03080402000500000000" pitchFamily="66" charset="0"/>
              </a:rPr>
              <a:t>Romjul utenom «røde dager» redusert åpningstid: 08:30-16:00	</a:t>
            </a:r>
          </a:p>
          <a:p>
            <a:pPr lvl="1"/>
            <a:r>
              <a:rPr lang="nb-NO" sz="1400" dirty="0" smtClean="0">
                <a:latin typeface="Ink Free" panose="03080402000500000000" pitchFamily="66" charset="0"/>
              </a:rPr>
              <a:t>Påske utenom «røde dager» redusert åpningstid: 08:30-16:00, onsdag før skjærtorsdag: 08:30-12:00</a:t>
            </a:r>
          </a:p>
          <a:p>
            <a:pPr lvl="1"/>
            <a:endParaRPr lang="nb-NO" sz="1400" dirty="0" smtClean="0">
              <a:latin typeface="Ink Free" panose="03080402000500000000" pitchFamily="66" charset="0"/>
            </a:endParaRPr>
          </a:p>
          <a:p>
            <a:r>
              <a:rPr lang="nb-NO" sz="1400" b="1" dirty="0">
                <a:latin typeface="Ink Free" panose="03080402000500000000" pitchFamily="66" charset="0"/>
              </a:rPr>
              <a:t>Planleggingsdager:</a:t>
            </a:r>
          </a:p>
          <a:p>
            <a:pPr lvl="1"/>
            <a:r>
              <a:rPr lang="nb-NO" sz="1400" dirty="0">
                <a:latin typeface="Ink Free" panose="03080402000500000000" pitchFamily="66" charset="0"/>
              </a:rPr>
              <a:t>Mandag 14. august (felles med skolene)</a:t>
            </a:r>
          </a:p>
          <a:p>
            <a:pPr lvl="1"/>
            <a:r>
              <a:rPr lang="nb-NO" sz="1400" dirty="0">
                <a:latin typeface="Ink Free" panose="03080402000500000000" pitchFamily="66" charset="0"/>
              </a:rPr>
              <a:t>Fredag 1. September</a:t>
            </a:r>
          </a:p>
          <a:p>
            <a:pPr lvl="1"/>
            <a:r>
              <a:rPr lang="nb-NO" sz="1400" dirty="0">
                <a:latin typeface="Ink Free" panose="03080402000500000000" pitchFamily="66" charset="0"/>
              </a:rPr>
              <a:t>Fredag 17. november (felles med skolene)</a:t>
            </a:r>
          </a:p>
          <a:p>
            <a:pPr lvl="1"/>
            <a:r>
              <a:rPr lang="nb-NO" sz="1400" dirty="0">
                <a:latin typeface="Ink Free" panose="03080402000500000000" pitchFamily="66" charset="0"/>
              </a:rPr>
              <a:t>Mandag 2.januar (Felles med skolene)</a:t>
            </a:r>
          </a:p>
          <a:p>
            <a:pPr lvl="1"/>
            <a:r>
              <a:rPr lang="nb-NO" sz="1400" dirty="0">
                <a:latin typeface="Ink Free" panose="03080402000500000000" pitchFamily="66" charset="0"/>
              </a:rPr>
              <a:t>Fredag 19.mai (Felles med skolene)</a:t>
            </a:r>
          </a:p>
          <a:p>
            <a:pPr marL="302383" lvl="1" indent="0">
              <a:buNone/>
            </a:pPr>
            <a:endParaRPr lang="nb-NO" sz="1400" dirty="0" smtClean="0">
              <a:latin typeface="Ink Free" panose="03080402000500000000" pitchFamily="66" charset="0"/>
            </a:endParaRPr>
          </a:p>
          <a:p>
            <a:pPr lvl="1"/>
            <a:endParaRPr lang="nb-NO" sz="1400" dirty="0">
              <a:latin typeface="Ink Free" panose="03080402000500000000" pitchFamily="66" charset="0"/>
            </a:endParaRPr>
          </a:p>
          <a:p>
            <a:pPr marL="302383" lvl="1" indent="0">
              <a:buNone/>
            </a:pPr>
            <a:endParaRPr lang="nb-NO" sz="1400" dirty="0" smtClean="0">
              <a:latin typeface="Ink Free" panose="03080402000500000000" pitchFamily="66" charset="0"/>
            </a:endParaRPr>
          </a:p>
        </p:txBody>
      </p:sp>
      <p:pic>
        <p:nvPicPr>
          <p:cNvPr id="4" name="Bild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65997" y="588475"/>
            <a:ext cx="2301843" cy="3069125"/>
          </a:xfrm>
          <a:prstGeom prst="rect">
            <a:avLst/>
          </a:prstGeom>
        </p:spPr>
      </p:pic>
      <p:pic>
        <p:nvPicPr>
          <p:cNvPr id="5" name="Bild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09032" y="4461884"/>
            <a:ext cx="3484586" cy="2613440"/>
          </a:xfrm>
          <a:prstGeom prst="rect">
            <a:avLst/>
          </a:prstGeom>
        </p:spPr>
      </p:pic>
    </p:spTree>
    <p:extLst>
      <p:ext uri="{BB962C8B-B14F-4D97-AF65-F5344CB8AC3E}">
        <p14:creationId xmlns:p14="http://schemas.microsoft.com/office/powerpoint/2010/main" val="142171600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sp>
        <p:nvSpPr>
          <p:cNvPr id="2" name="Tittel 1"/>
          <p:cNvSpPr>
            <a:spLocks noGrp="1"/>
          </p:cNvSpPr>
          <p:nvPr>
            <p:ph type="title"/>
          </p:nvPr>
        </p:nvSpPr>
        <p:spPr>
          <a:xfrm>
            <a:off x="539765" y="230869"/>
            <a:ext cx="9118243" cy="885567"/>
          </a:xfrm>
        </p:spPr>
        <p:txBody>
          <a:bodyPr/>
          <a:lstStyle/>
          <a:p>
            <a:pPr algn="ctr"/>
            <a:r>
              <a:rPr lang="nb-NO" dirty="0">
                <a:latin typeface="Ink Free" panose="03080402000500000000" pitchFamily="66" charset="0"/>
              </a:rPr>
              <a:t>BLI KJENT I NY BARNEGRUPPE</a:t>
            </a:r>
          </a:p>
        </p:txBody>
      </p:sp>
      <p:sp>
        <p:nvSpPr>
          <p:cNvPr id="9" name="Plassholder for innhold 8"/>
          <p:cNvSpPr>
            <a:spLocks noGrp="1"/>
          </p:cNvSpPr>
          <p:nvPr>
            <p:ph sz="half" idx="1"/>
          </p:nvPr>
        </p:nvSpPr>
        <p:spPr>
          <a:xfrm>
            <a:off x="436536" y="944419"/>
            <a:ext cx="2904193" cy="6343621"/>
          </a:xfrm>
        </p:spPr>
        <p:txBody>
          <a:bodyPr>
            <a:noAutofit/>
          </a:bodyPr>
          <a:lstStyle/>
          <a:p>
            <a:pPr marL="0" indent="0">
              <a:buNone/>
            </a:pPr>
            <a:r>
              <a:rPr lang="nb-NO" sz="1200" b="1" dirty="0">
                <a:solidFill>
                  <a:schemeClr val="tx1"/>
                </a:solidFill>
                <a:latin typeface="Ink Free" panose="03080402000500000000" pitchFamily="66" charset="0"/>
              </a:rPr>
              <a:t>Ny i barnehagen:</a:t>
            </a:r>
          </a:p>
          <a:p>
            <a:pPr>
              <a:buFont typeface="Wingdings" panose="05000000000000000000" pitchFamily="2" charset="2"/>
              <a:buChar char="Ø"/>
            </a:pPr>
            <a:r>
              <a:rPr lang="nb-NO" sz="1200" dirty="0">
                <a:solidFill>
                  <a:schemeClr val="tx1"/>
                </a:solidFill>
                <a:latin typeface="Ink Free" panose="03080402000500000000" pitchFamily="66" charset="0"/>
              </a:rPr>
              <a:t>Det er viktig for oss at barna får en trygg og stabil tilvenning. Vi deler derfor opp tilvenningen slik at ikke alle starter </a:t>
            </a:r>
            <a:r>
              <a:rPr lang="nb-NO" sz="1200" dirty="0" smtClean="0">
                <a:solidFill>
                  <a:schemeClr val="tx1"/>
                </a:solidFill>
                <a:latin typeface="Ink Free" panose="03080402000500000000" pitchFamily="66" charset="0"/>
              </a:rPr>
              <a:t>samtidig. Tilvenning med </a:t>
            </a:r>
            <a:r>
              <a:rPr lang="nb-NO" sz="1200" dirty="0" smtClean="0">
                <a:latin typeface="Ink Free" panose="03080402000500000000" pitchFamily="66" charset="0"/>
              </a:rPr>
              <a:t>foreldre tilstede anbefaler vi</a:t>
            </a:r>
            <a:r>
              <a:rPr lang="nb-NO" sz="1200" dirty="0" smtClean="0">
                <a:solidFill>
                  <a:schemeClr val="tx1"/>
                </a:solidFill>
                <a:latin typeface="Ink Free" panose="03080402000500000000" pitchFamily="66" charset="0"/>
              </a:rPr>
              <a:t> </a:t>
            </a:r>
            <a:r>
              <a:rPr lang="nb-NO" sz="1200" dirty="0">
                <a:solidFill>
                  <a:schemeClr val="tx1"/>
                </a:solidFill>
                <a:latin typeface="Ink Free" panose="03080402000500000000" pitchFamily="66" charset="0"/>
              </a:rPr>
              <a:t>rundt 5 </a:t>
            </a:r>
            <a:r>
              <a:rPr lang="nb-NO" sz="1200" dirty="0" smtClean="0">
                <a:solidFill>
                  <a:schemeClr val="tx1"/>
                </a:solidFill>
                <a:latin typeface="Ink Free" panose="03080402000500000000" pitchFamily="66" charset="0"/>
              </a:rPr>
              <a:t>dager, men </a:t>
            </a:r>
            <a:r>
              <a:rPr lang="nb-NO" sz="1200" dirty="0">
                <a:solidFill>
                  <a:schemeClr val="tx1"/>
                </a:solidFill>
                <a:latin typeface="Ink Free" panose="03080402000500000000" pitchFamily="66" charset="0"/>
              </a:rPr>
              <a:t>det er viktig for oss at tilvenningen går i barnets «</a:t>
            </a:r>
            <a:r>
              <a:rPr lang="nb-NO" sz="1200" dirty="0" smtClean="0">
                <a:solidFill>
                  <a:schemeClr val="tx1"/>
                </a:solidFill>
                <a:latin typeface="Ink Free" panose="03080402000500000000" pitchFamily="66" charset="0"/>
              </a:rPr>
              <a:t>tempo</a:t>
            </a:r>
            <a:r>
              <a:rPr lang="nb-NO" sz="1200" dirty="0" smtClean="0">
                <a:solidFill>
                  <a:schemeClr val="tx1"/>
                </a:solidFill>
                <a:latin typeface="Ink Free" panose="03080402000500000000" pitchFamily="66" charset="0"/>
              </a:rPr>
              <a:t>», </a:t>
            </a:r>
            <a:r>
              <a:rPr lang="nb-NO" sz="1200" dirty="0" smtClean="0">
                <a:solidFill>
                  <a:schemeClr val="tx1"/>
                </a:solidFill>
                <a:latin typeface="Ink Free" panose="03080402000500000000" pitchFamily="66" charset="0"/>
              </a:rPr>
              <a:t>da det er svært individuelt hvor lang tid dette tar. At barnet har kortere dager i starten, kan være en fordel slik at de får muligheten til å «fordøye» alle nye inntrykk. En </a:t>
            </a:r>
            <a:r>
              <a:rPr lang="nb-NO" sz="1200" dirty="0">
                <a:solidFill>
                  <a:schemeClr val="tx1"/>
                </a:solidFill>
                <a:latin typeface="Ink Free" panose="03080402000500000000" pitchFamily="66" charset="0"/>
              </a:rPr>
              <a:t>voksen har ekstra ansvar for barnet </a:t>
            </a:r>
            <a:r>
              <a:rPr lang="nb-NO" sz="1200" dirty="0" smtClean="0">
                <a:latin typeface="Ink Free" panose="03080402000500000000" pitchFamily="66" charset="0"/>
              </a:rPr>
              <a:t>i starten</a:t>
            </a:r>
            <a:r>
              <a:rPr lang="nb-NO" sz="1200" dirty="0" smtClean="0">
                <a:solidFill>
                  <a:schemeClr val="tx1"/>
                </a:solidFill>
                <a:latin typeface="Ink Free" panose="03080402000500000000" pitchFamily="66" charset="0"/>
              </a:rPr>
              <a:t>, </a:t>
            </a:r>
            <a:r>
              <a:rPr lang="nb-NO" sz="1200" dirty="0">
                <a:solidFill>
                  <a:schemeClr val="tx1"/>
                </a:solidFill>
                <a:latin typeface="Ink Free" panose="03080402000500000000" pitchFamily="66" charset="0"/>
              </a:rPr>
              <a:t>slik at barnet kan oppleve tilhørighet og </a:t>
            </a:r>
            <a:r>
              <a:rPr lang="nb-NO" sz="1200" dirty="0" smtClean="0">
                <a:solidFill>
                  <a:schemeClr val="tx1"/>
                </a:solidFill>
                <a:latin typeface="Ink Free" panose="03080402000500000000" pitchFamily="66" charset="0"/>
              </a:rPr>
              <a:t>trygget til å leke, </a:t>
            </a:r>
            <a:r>
              <a:rPr lang="nb-NO" sz="1200" dirty="0">
                <a:solidFill>
                  <a:schemeClr val="tx1"/>
                </a:solidFill>
                <a:latin typeface="Ink Free" panose="03080402000500000000" pitchFamily="66" charset="0"/>
              </a:rPr>
              <a:t>utforske og </a:t>
            </a:r>
            <a:r>
              <a:rPr lang="nb-NO" sz="1200" dirty="0" smtClean="0">
                <a:solidFill>
                  <a:schemeClr val="tx1"/>
                </a:solidFill>
                <a:latin typeface="Ink Free" panose="03080402000500000000" pitchFamily="66" charset="0"/>
              </a:rPr>
              <a:t>lære </a:t>
            </a:r>
            <a:r>
              <a:rPr lang="nb-NO" sz="1200" dirty="0">
                <a:solidFill>
                  <a:schemeClr val="tx1"/>
                </a:solidFill>
                <a:latin typeface="Ink Free" panose="03080402000500000000" pitchFamily="66" charset="0"/>
              </a:rPr>
              <a:t>(Rammeplanen for </a:t>
            </a:r>
            <a:r>
              <a:rPr lang="nb-NO" sz="1200" dirty="0" smtClean="0">
                <a:solidFill>
                  <a:schemeClr val="tx1"/>
                </a:solidFill>
                <a:latin typeface="Ink Free" panose="03080402000500000000" pitchFamily="66" charset="0"/>
              </a:rPr>
              <a:t>barnehager, </a:t>
            </a:r>
            <a:r>
              <a:rPr lang="nb-NO" sz="1200" dirty="0">
                <a:solidFill>
                  <a:schemeClr val="tx1"/>
                </a:solidFill>
                <a:latin typeface="Ink Free" panose="03080402000500000000" pitchFamily="66" charset="0"/>
              </a:rPr>
              <a:t>2017</a:t>
            </a:r>
            <a:r>
              <a:rPr lang="nb-NO" sz="1200" dirty="0" smtClean="0">
                <a:solidFill>
                  <a:schemeClr val="tx1"/>
                </a:solidFill>
                <a:latin typeface="Ink Free" panose="03080402000500000000" pitchFamily="66" charset="0"/>
              </a:rPr>
              <a:t>) Barnehagen sender også ut et eget informasjonsskriv til nye foreldre der det står mer detaljer og tips for en vellykket tilvenning.</a:t>
            </a:r>
            <a:endParaRPr lang="nb-NO" sz="1200" dirty="0">
              <a:solidFill>
                <a:schemeClr val="tx1"/>
              </a:solidFill>
              <a:latin typeface="Ink Free" panose="03080402000500000000" pitchFamily="66" charset="0"/>
            </a:endParaRPr>
          </a:p>
          <a:p>
            <a:pPr marL="0" indent="0">
              <a:buNone/>
            </a:pPr>
            <a:r>
              <a:rPr lang="nb-NO" sz="1200" b="1" dirty="0">
                <a:solidFill>
                  <a:schemeClr val="tx1"/>
                </a:solidFill>
                <a:latin typeface="Ink Free" panose="03080402000500000000" pitchFamily="66" charset="0"/>
              </a:rPr>
              <a:t>Overgang til stor avdeling:</a:t>
            </a:r>
          </a:p>
          <a:p>
            <a:pPr>
              <a:buFont typeface="Wingdings" panose="05000000000000000000" pitchFamily="2" charset="2"/>
              <a:buChar char="Ø"/>
            </a:pPr>
            <a:r>
              <a:rPr lang="nb-NO" sz="1200" dirty="0">
                <a:solidFill>
                  <a:schemeClr val="tx1"/>
                </a:solidFill>
                <a:latin typeface="Ink Free" panose="03080402000500000000" pitchFamily="66" charset="0"/>
              </a:rPr>
              <a:t>Når barna er «klare», og det er plass på stor avdeling kan de få flytte over på avtalt tidspunkt. Vi har samtaler med foreldre god tid i forkant slik at de får være med å påvirke  prosessen. </a:t>
            </a:r>
            <a:r>
              <a:rPr lang="nb-NO" sz="1200" dirty="0" smtClean="0">
                <a:solidFill>
                  <a:schemeClr val="tx1"/>
                </a:solidFill>
                <a:latin typeface="Ink Free" panose="03080402000500000000" pitchFamily="66" charset="0"/>
              </a:rPr>
              <a:t>Erfaringsmessig </a:t>
            </a:r>
            <a:r>
              <a:rPr lang="nb-NO" sz="1200" dirty="0">
                <a:solidFill>
                  <a:schemeClr val="tx1"/>
                </a:solidFill>
                <a:latin typeface="Ink Free" panose="03080402000500000000" pitchFamily="66" charset="0"/>
              </a:rPr>
              <a:t>går overgang fra liten til stor avdeling veldig fint. De små er ofte på besøk hos de </a:t>
            </a:r>
            <a:r>
              <a:rPr lang="nb-NO" sz="1200" dirty="0" smtClean="0">
                <a:solidFill>
                  <a:schemeClr val="tx1"/>
                </a:solidFill>
                <a:latin typeface="Ink Free" panose="03080402000500000000" pitchFamily="66" charset="0"/>
              </a:rPr>
              <a:t>store gjennom hele året for </a:t>
            </a:r>
            <a:r>
              <a:rPr lang="nb-NO" sz="1200" dirty="0" smtClean="0">
                <a:latin typeface="Ink Free" panose="03080402000500000000" pitchFamily="66" charset="0"/>
              </a:rPr>
              <a:t>å bli godt kjent før de starter på </a:t>
            </a:r>
            <a:r>
              <a:rPr lang="nb-NO" sz="1200" dirty="0" smtClean="0">
                <a:solidFill>
                  <a:schemeClr val="tx1"/>
                </a:solidFill>
                <a:latin typeface="Ink Free" panose="03080402000500000000" pitchFamily="66" charset="0"/>
              </a:rPr>
              <a:t>stor </a:t>
            </a:r>
            <a:r>
              <a:rPr lang="nb-NO" sz="1200" dirty="0">
                <a:solidFill>
                  <a:schemeClr val="tx1"/>
                </a:solidFill>
                <a:latin typeface="Ink Free" panose="03080402000500000000" pitchFamily="66" charset="0"/>
              </a:rPr>
              <a:t>avdeling.</a:t>
            </a:r>
          </a:p>
          <a:p>
            <a:pPr marL="0" indent="0">
              <a:buNone/>
            </a:pPr>
            <a:endParaRPr lang="nb-NO" sz="1200" dirty="0">
              <a:solidFill>
                <a:schemeClr val="tx1"/>
              </a:solidFill>
            </a:endParaRPr>
          </a:p>
          <a:p>
            <a:pPr>
              <a:buFont typeface="Wingdings" panose="05000000000000000000" pitchFamily="2" charset="2"/>
              <a:buChar char="Ø"/>
            </a:pPr>
            <a:endParaRPr lang="nb-NO" sz="1400" dirty="0">
              <a:solidFill>
                <a:schemeClr val="tx1"/>
              </a:solidFill>
            </a:endParaRPr>
          </a:p>
        </p:txBody>
      </p:sp>
      <p:sp>
        <p:nvSpPr>
          <p:cNvPr id="10" name="Plassholder for innhold 9"/>
          <p:cNvSpPr>
            <a:spLocks noGrp="1"/>
          </p:cNvSpPr>
          <p:nvPr>
            <p:ph sz="half" idx="2"/>
          </p:nvPr>
        </p:nvSpPr>
        <p:spPr>
          <a:xfrm>
            <a:off x="5909825" y="1032495"/>
            <a:ext cx="4356804" cy="3521798"/>
          </a:xfrm>
        </p:spPr>
        <p:txBody>
          <a:bodyPr>
            <a:normAutofit fontScale="47500" lnSpcReduction="20000"/>
          </a:bodyPr>
          <a:lstStyle/>
          <a:p>
            <a:pPr marL="0" indent="0">
              <a:buNone/>
            </a:pPr>
            <a:r>
              <a:rPr lang="nb-NO" sz="2000" dirty="0" smtClean="0"/>
              <a:t>'</a:t>
            </a:r>
            <a:r>
              <a:rPr lang="nb-NO" sz="2800" b="1" dirty="0" smtClean="0">
                <a:latin typeface="Ink Free" panose="03080402000500000000" pitchFamily="66" charset="0"/>
              </a:rPr>
              <a:t>Fokus fra Rammeplanen: Livsmestring og helse</a:t>
            </a:r>
          </a:p>
          <a:p>
            <a:pPr>
              <a:buFont typeface="Wingdings" panose="05000000000000000000" pitchFamily="2" charset="2"/>
              <a:buChar char="Ø"/>
            </a:pPr>
            <a:r>
              <a:rPr lang="nb-NO" sz="2800" dirty="0">
                <a:latin typeface="Ink Free" panose="03080402000500000000" pitchFamily="66" charset="0"/>
              </a:rPr>
              <a:t>Vi ønsker nye barn velkommen, og blir kjent med rutiner inne og </a:t>
            </a:r>
            <a:r>
              <a:rPr lang="nb-NO" sz="2800" dirty="0" smtClean="0">
                <a:latin typeface="Ink Free" panose="03080402000500000000" pitchFamily="66" charset="0"/>
              </a:rPr>
              <a:t>ute.</a:t>
            </a:r>
            <a:endParaRPr lang="nb-NO" sz="2800" b="1" dirty="0">
              <a:latin typeface="Ink Free" panose="03080402000500000000" pitchFamily="66" charset="0"/>
            </a:endParaRPr>
          </a:p>
          <a:p>
            <a:pPr>
              <a:buFont typeface="Wingdings" panose="05000000000000000000" pitchFamily="2" charset="2"/>
              <a:buChar char="Ø"/>
            </a:pPr>
            <a:r>
              <a:rPr lang="nb-NO" sz="2800" dirty="0">
                <a:latin typeface="Ink Free" panose="03080402000500000000" pitchFamily="66" charset="0"/>
              </a:rPr>
              <a:t>Alle barn skal få oppleve gode vennskap. Barnehagen skal fremme vennskap og sosialt fellesskap (Rammeplanen for </a:t>
            </a:r>
            <a:r>
              <a:rPr lang="nb-NO" sz="2800" dirty="0" smtClean="0">
                <a:latin typeface="Ink Free" panose="03080402000500000000" pitchFamily="66" charset="0"/>
              </a:rPr>
              <a:t>barnehager, </a:t>
            </a:r>
            <a:r>
              <a:rPr lang="nb-NO" sz="2800" dirty="0">
                <a:latin typeface="Ink Free" panose="03080402000500000000" pitchFamily="66" charset="0"/>
              </a:rPr>
              <a:t>2017)</a:t>
            </a:r>
          </a:p>
          <a:p>
            <a:pPr>
              <a:buFont typeface="Wingdings" panose="05000000000000000000" pitchFamily="2" charset="2"/>
              <a:buChar char="Ø"/>
            </a:pPr>
            <a:r>
              <a:rPr lang="nb-NO" sz="2800" dirty="0">
                <a:latin typeface="Ink Free" panose="03080402000500000000" pitchFamily="66" charset="0"/>
              </a:rPr>
              <a:t>Ha trygge rammer </a:t>
            </a:r>
            <a:r>
              <a:rPr lang="nb-NO" sz="2800" dirty="0" smtClean="0">
                <a:latin typeface="Ink Free" panose="03080402000500000000" pitchFamily="66" charset="0"/>
              </a:rPr>
              <a:t>for å fremme godt </a:t>
            </a:r>
            <a:r>
              <a:rPr lang="nb-NO" sz="2800" dirty="0">
                <a:latin typeface="Ink Free" panose="03080402000500000000" pitchFamily="66" charset="0"/>
              </a:rPr>
              <a:t>samspill, fellesskap og </a:t>
            </a:r>
            <a:r>
              <a:rPr lang="nb-NO" sz="2800" dirty="0" smtClean="0">
                <a:latin typeface="Ink Free" panose="03080402000500000000" pitchFamily="66" charset="0"/>
              </a:rPr>
              <a:t>vennskap.</a:t>
            </a:r>
            <a:endParaRPr lang="nb-NO" sz="2800" dirty="0">
              <a:latin typeface="Ink Free" panose="03080402000500000000" pitchFamily="66" charset="0"/>
            </a:endParaRPr>
          </a:p>
          <a:p>
            <a:pPr>
              <a:buFont typeface="Wingdings" panose="05000000000000000000" pitchFamily="2" charset="2"/>
              <a:buChar char="Ø"/>
            </a:pPr>
            <a:r>
              <a:rPr lang="nb-NO" sz="2800" dirty="0">
                <a:latin typeface="Ink Free" panose="03080402000500000000" pitchFamily="66" charset="0"/>
              </a:rPr>
              <a:t>Ta vare på seg selv og sine venner</a:t>
            </a:r>
          </a:p>
          <a:p>
            <a:pPr>
              <a:buFont typeface="Wingdings" panose="05000000000000000000" pitchFamily="2" charset="2"/>
              <a:buChar char="Ø"/>
            </a:pPr>
            <a:r>
              <a:rPr lang="nb-NO" sz="2800" dirty="0">
                <a:latin typeface="Ink Free" panose="03080402000500000000" pitchFamily="66" charset="0"/>
              </a:rPr>
              <a:t>Ta vare på dyrene </a:t>
            </a:r>
            <a:r>
              <a:rPr lang="nb-NO" sz="2800" dirty="0" smtClean="0">
                <a:latin typeface="Ink Free" panose="03080402000500000000" pitchFamily="66" charset="0"/>
              </a:rPr>
              <a:t>og miljøet rundt oss. Vi finner bær og frukter i nærområdet til sylting.</a:t>
            </a:r>
            <a:endParaRPr lang="nb-NO" sz="2800" dirty="0">
              <a:latin typeface="Ink Free" panose="03080402000500000000" pitchFamily="66" charset="0"/>
            </a:endParaRPr>
          </a:p>
          <a:p>
            <a:pPr>
              <a:buFont typeface="Wingdings" panose="05000000000000000000" pitchFamily="2" charset="2"/>
              <a:buChar char="Ø"/>
            </a:pPr>
            <a:r>
              <a:rPr lang="nb-NO" sz="2800" dirty="0">
                <a:latin typeface="Ink Free" panose="03080402000500000000" pitchFamily="66" charset="0"/>
              </a:rPr>
              <a:t>Vi legger til rette slik at barna mestrer balansen mellom egne behov og det å ta hensyn til andre (Rammeplanen for barnehager 2017)</a:t>
            </a:r>
          </a:p>
          <a:p>
            <a:pPr>
              <a:buFont typeface="Wingdings" panose="05000000000000000000" pitchFamily="2" charset="2"/>
              <a:buChar char="Ø"/>
            </a:pPr>
            <a:r>
              <a:rPr lang="nb-NO" sz="2800" dirty="0">
                <a:latin typeface="Ink Free" panose="03080402000500000000" pitchFamily="66" charset="0"/>
              </a:rPr>
              <a:t>Voksne som hjelper barn med å løse konflikter på en god måte</a:t>
            </a:r>
          </a:p>
          <a:p>
            <a:pPr marL="0" indent="0">
              <a:buNone/>
            </a:pPr>
            <a:endParaRPr lang="nb-NO" sz="2200" dirty="0">
              <a:latin typeface="Ink Free" panose="03080402000500000000" pitchFamily="66" charset="0"/>
            </a:endParaRPr>
          </a:p>
          <a:p>
            <a:pPr>
              <a:buFont typeface="Wingdings" panose="05000000000000000000" pitchFamily="2" charset="2"/>
              <a:buChar char="Ø"/>
            </a:pPr>
            <a:endParaRPr lang="nb-NO" dirty="0">
              <a:solidFill>
                <a:schemeClr val="tx1"/>
              </a:solidFill>
            </a:endParaRPr>
          </a:p>
          <a:p>
            <a:pPr>
              <a:buFont typeface="Wingdings" panose="05000000000000000000" pitchFamily="2" charset="2"/>
              <a:buChar char="Ø"/>
            </a:pPr>
            <a:endParaRPr lang="nb-NO" dirty="0">
              <a:solidFill>
                <a:schemeClr val="tx1"/>
              </a:solidFill>
            </a:endParaRPr>
          </a:p>
          <a:p>
            <a:endParaRPr lang="nb-NO" dirty="0">
              <a:solidFill>
                <a:schemeClr val="tx1"/>
              </a:solidFill>
            </a:endParaRPr>
          </a:p>
        </p:txBody>
      </p:sp>
      <p:sp>
        <p:nvSpPr>
          <p:cNvPr id="3" name="TekstSylinder 2"/>
          <p:cNvSpPr txBox="1"/>
          <p:nvPr/>
        </p:nvSpPr>
        <p:spPr>
          <a:xfrm>
            <a:off x="3938259" y="4687110"/>
            <a:ext cx="5848537" cy="2554545"/>
          </a:xfrm>
          <a:prstGeom prst="rect">
            <a:avLst/>
          </a:prstGeom>
          <a:gradFill>
            <a:gsLst>
              <a:gs pos="0">
                <a:schemeClr val="accent6"/>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w="47625" cmpd="thickThin"/>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nb-NO" sz="1600" b="1" dirty="0"/>
              <a:t>Vennskapsloven</a:t>
            </a:r>
          </a:p>
          <a:p>
            <a:pPr marL="285748" indent="-285748">
              <a:buFont typeface="Arial" panose="020B0604020202020204" pitchFamily="34" charset="0"/>
              <a:buChar char="•"/>
            </a:pPr>
            <a:r>
              <a:rPr lang="nb-NO" sz="1600" dirty="0"/>
              <a:t>Alle skal bry seg om hverandre</a:t>
            </a:r>
          </a:p>
          <a:p>
            <a:pPr marL="285748" indent="-285748">
              <a:buFont typeface="Arial" panose="020B0604020202020204" pitchFamily="34" charset="0"/>
              <a:buChar char="•"/>
            </a:pPr>
            <a:r>
              <a:rPr lang="nb-NO" sz="1600" dirty="0"/>
              <a:t>Alle skal føle seg trygge i barnehagen</a:t>
            </a:r>
          </a:p>
          <a:p>
            <a:pPr marL="285748" indent="-285748">
              <a:buFont typeface="Arial" panose="020B0604020202020204" pitchFamily="34" charset="0"/>
              <a:buChar char="•"/>
            </a:pPr>
            <a:r>
              <a:rPr lang="nb-NO" sz="1600" dirty="0"/>
              <a:t>Alle skal gi beskjed hvis de opplever at noen ikke har det bra</a:t>
            </a:r>
          </a:p>
          <a:p>
            <a:pPr marL="285748" indent="-285748">
              <a:buFont typeface="Arial" panose="020B0604020202020204" pitchFamily="34" charset="0"/>
              <a:buChar char="•"/>
            </a:pPr>
            <a:r>
              <a:rPr lang="nb-NO" sz="1600" dirty="0"/>
              <a:t>Alle skal dele sitt gode humør med andre</a:t>
            </a:r>
          </a:p>
          <a:p>
            <a:pPr marL="285748" indent="-285748">
              <a:buFont typeface="Arial" panose="020B0604020202020204" pitchFamily="34" charset="0"/>
              <a:buChar char="•"/>
            </a:pPr>
            <a:r>
              <a:rPr lang="nb-NO" sz="1600" dirty="0"/>
              <a:t>Vi skal samarbeide og være hjelpsomme mot hverandre</a:t>
            </a:r>
          </a:p>
          <a:p>
            <a:pPr marL="285748" indent="-285748">
              <a:buFont typeface="Arial" panose="020B0604020202020204" pitchFamily="34" charset="0"/>
              <a:buChar char="•"/>
            </a:pPr>
            <a:r>
              <a:rPr lang="nb-NO" sz="1600" dirty="0"/>
              <a:t>Vi har lov til å være sinte, men ikke lov til å gjøre noe som er vondt eller sårer andre</a:t>
            </a:r>
          </a:p>
        </p:txBody>
      </p:sp>
      <p:pic>
        <p:nvPicPr>
          <p:cNvPr id="4" name="Bild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33754" y="1276013"/>
            <a:ext cx="2276071" cy="3034762"/>
          </a:xfrm>
          <a:prstGeom prst="rect">
            <a:avLst/>
          </a:prstGeom>
        </p:spPr>
      </p:pic>
    </p:spTree>
    <p:extLst>
      <p:ext uri="{BB962C8B-B14F-4D97-AF65-F5344CB8AC3E}">
        <p14:creationId xmlns:p14="http://schemas.microsoft.com/office/powerpoint/2010/main" val="217561158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sp>
        <p:nvSpPr>
          <p:cNvPr id="2" name="Tittel 1"/>
          <p:cNvSpPr>
            <a:spLocks noGrp="1"/>
          </p:cNvSpPr>
          <p:nvPr>
            <p:ph type="ctrTitle"/>
          </p:nvPr>
        </p:nvSpPr>
        <p:spPr>
          <a:xfrm>
            <a:off x="4392336" y="1414374"/>
            <a:ext cx="1754967" cy="550228"/>
          </a:xfrm>
        </p:spPr>
        <p:txBody>
          <a:bodyPr/>
          <a:lstStyle/>
          <a:p>
            <a:pPr algn="ctr"/>
            <a:r>
              <a:rPr lang="nb-NO" sz="2800" dirty="0">
                <a:latin typeface="Ink Free" panose="03080402000500000000" pitchFamily="66" charset="0"/>
              </a:rPr>
              <a:t>AUGUST</a:t>
            </a:r>
          </a:p>
        </p:txBody>
      </p:sp>
      <p:graphicFrame>
        <p:nvGraphicFramePr>
          <p:cNvPr id="4" name="Tabell 3"/>
          <p:cNvGraphicFramePr>
            <a:graphicFrameLocks noGrp="1"/>
          </p:cNvGraphicFramePr>
          <p:nvPr>
            <p:extLst>
              <p:ext uri="{D42A27DB-BD31-4B8C-83A1-F6EECF244321}">
                <p14:modId xmlns:p14="http://schemas.microsoft.com/office/powerpoint/2010/main" val="164163750"/>
              </p:ext>
            </p:extLst>
          </p:nvPr>
        </p:nvGraphicFramePr>
        <p:xfrm>
          <a:off x="1566249" y="2218100"/>
          <a:ext cx="7577751" cy="3521797"/>
        </p:xfrm>
        <a:graphic>
          <a:graphicData uri="http://schemas.openxmlformats.org/drawingml/2006/table">
            <a:tbl>
              <a:tblPr firstRow="1" bandRow="1">
                <a:tableStyleId>{5C22544A-7EE6-4342-B048-85BDC9FD1C3A}</a:tableStyleId>
              </a:tblPr>
              <a:tblGrid>
                <a:gridCol w="498449">
                  <a:extLst>
                    <a:ext uri="{9D8B030D-6E8A-4147-A177-3AD203B41FA5}">
                      <a16:colId xmlns:a16="http://schemas.microsoft.com/office/drawing/2014/main" xmlns="" val="20000"/>
                    </a:ext>
                  </a:extLst>
                </a:gridCol>
                <a:gridCol w="1161858">
                  <a:extLst>
                    <a:ext uri="{9D8B030D-6E8A-4147-A177-3AD203B41FA5}">
                      <a16:colId xmlns:a16="http://schemas.microsoft.com/office/drawing/2014/main" xmlns="" val="20001"/>
                    </a:ext>
                  </a:extLst>
                </a:gridCol>
                <a:gridCol w="1060979">
                  <a:extLst>
                    <a:ext uri="{9D8B030D-6E8A-4147-A177-3AD203B41FA5}">
                      <a16:colId xmlns:a16="http://schemas.microsoft.com/office/drawing/2014/main" xmlns="" val="20002"/>
                    </a:ext>
                  </a:extLst>
                </a:gridCol>
                <a:gridCol w="1038243">
                  <a:extLst>
                    <a:ext uri="{9D8B030D-6E8A-4147-A177-3AD203B41FA5}">
                      <a16:colId xmlns:a16="http://schemas.microsoft.com/office/drawing/2014/main" xmlns="" val="20003"/>
                    </a:ext>
                  </a:extLst>
                </a:gridCol>
                <a:gridCol w="1007929">
                  <a:extLst>
                    <a:ext uri="{9D8B030D-6E8A-4147-A177-3AD203B41FA5}">
                      <a16:colId xmlns:a16="http://schemas.microsoft.com/office/drawing/2014/main" xmlns="" val="20004"/>
                    </a:ext>
                  </a:extLst>
                </a:gridCol>
                <a:gridCol w="962458">
                  <a:extLst>
                    <a:ext uri="{9D8B030D-6E8A-4147-A177-3AD203B41FA5}">
                      <a16:colId xmlns:a16="http://schemas.microsoft.com/office/drawing/2014/main" xmlns="" val="20005"/>
                    </a:ext>
                  </a:extLst>
                </a:gridCol>
                <a:gridCol w="1023085">
                  <a:extLst>
                    <a:ext uri="{9D8B030D-6E8A-4147-A177-3AD203B41FA5}">
                      <a16:colId xmlns:a16="http://schemas.microsoft.com/office/drawing/2014/main" xmlns="" val="20006"/>
                    </a:ext>
                  </a:extLst>
                </a:gridCol>
                <a:gridCol w="824750">
                  <a:extLst>
                    <a:ext uri="{9D8B030D-6E8A-4147-A177-3AD203B41FA5}">
                      <a16:colId xmlns:a16="http://schemas.microsoft.com/office/drawing/2014/main" xmlns="" val="20007"/>
                    </a:ext>
                  </a:extLst>
                </a:gridCol>
              </a:tblGrid>
              <a:tr h="425512">
                <a:tc>
                  <a:txBody>
                    <a:bodyPr/>
                    <a:lstStyle/>
                    <a:p>
                      <a:r>
                        <a:rPr lang="nb-NO" sz="1200" dirty="0"/>
                        <a:t>Uke</a:t>
                      </a:r>
                    </a:p>
                  </a:txBody>
                  <a:tcPr>
                    <a:solidFill>
                      <a:schemeClr val="accent5">
                        <a:lumMod val="60000"/>
                        <a:lumOff val="40000"/>
                      </a:schemeClr>
                    </a:solidFill>
                  </a:tcPr>
                </a:tc>
                <a:tc>
                  <a:txBody>
                    <a:bodyPr/>
                    <a:lstStyle/>
                    <a:p>
                      <a:r>
                        <a:rPr lang="nb-NO" sz="1200" dirty="0" smtClean="0"/>
                        <a:t>Mandag</a:t>
                      </a:r>
                      <a:endParaRPr lang="nb-NO" sz="1200" dirty="0"/>
                    </a:p>
                  </a:txBody>
                  <a:tcPr>
                    <a:solidFill>
                      <a:schemeClr val="accent5">
                        <a:lumMod val="60000"/>
                        <a:lumOff val="40000"/>
                      </a:schemeClr>
                    </a:solidFill>
                  </a:tcPr>
                </a:tc>
                <a:tc>
                  <a:txBody>
                    <a:bodyPr/>
                    <a:lstStyle/>
                    <a:p>
                      <a:r>
                        <a:rPr lang="nb-NO" sz="1200" dirty="0"/>
                        <a:t>Tirsdag</a:t>
                      </a:r>
                    </a:p>
                  </a:txBody>
                  <a:tcPr>
                    <a:solidFill>
                      <a:schemeClr val="accent5">
                        <a:lumMod val="60000"/>
                        <a:lumOff val="40000"/>
                      </a:schemeClr>
                    </a:solidFill>
                  </a:tcPr>
                </a:tc>
                <a:tc>
                  <a:txBody>
                    <a:bodyPr/>
                    <a:lstStyle/>
                    <a:p>
                      <a:r>
                        <a:rPr lang="nb-NO" sz="1200" dirty="0"/>
                        <a:t>Onsdag</a:t>
                      </a:r>
                    </a:p>
                  </a:txBody>
                  <a:tcPr>
                    <a:solidFill>
                      <a:schemeClr val="accent5">
                        <a:lumMod val="60000"/>
                        <a:lumOff val="40000"/>
                      </a:schemeClr>
                    </a:solidFill>
                  </a:tcPr>
                </a:tc>
                <a:tc>
                  <a:txBody>
                    <a:bodyPr/>
                    <a:lstStyle/>
                    <a:p>
                      <a:r>
                        <a:rPr lang="nb-NO" sz="1200" dirty="0"/>
                        <a:t>Torsdag</a:t>
                      </a:r>
                    </a:p>
                  </a:txBody>
                  <a:tcPr>
                    <a:solidFill>
                      <a:schemeClr val="accent5">
                        <a:lumMod val="60000"/>
                        <a:lumOff val="40000"/>
                      </a:schemeClr>
                    </a:solidFill>
                  </a:tcPr>
                </a:tc>
                <a:tc>
                  <a:txBody>
                    <a:bodyPr/>
                    <a:lstStyle/>
                    <a:p>
                      <a:r>
                        <a:rPr lang="nb-NO" sz="1200" dirty="0"/>
                        <a:t>Fredag</a:t>
                      </a:r>
                    </a:p>
                  </a:txBody>
                  <a:tcPr>
                    <a:solidFill>
                      <a:schemeClr val="accent5">
                        <a:lumMod val="60000"/>
                        <a:lumOff val="40000"/>
                      </a:schemeClr>
                    </a:solidFill>
                  </a:tcPr>
                </a:tc>
                <a:tc>
                  <a:txBody>
                    <a:bodyPr/>
                    <a:lstStyle/>
                    <a:p>
                      <a:r>
                        <a:rPr lang="nb-NO" sz="1200" dirty="0"/>
                        <a:t>Lørdag</a:t>
                      </a:r>
                    </a:p>
                  </a:txBody>
                  <a:tcPr>
                    <a:solidFill>
                      <a:schemeClr val="accent5">
                        <a:lumMod val="60000"/>
                        <a:lumOff val="40000"/>
                      </a:schemeClr>
                    </a:solidFill>
                  </a:tcPr>
                </a:tc>
                <a:tc>
                  <a:txBody>
                    <a:bodyPr/>
                    <a:lstStyle/>
                    <a:p>
                      <a:r>
                        <a:rPr lang="nb-NO" sz="1200" dirty="0"/>
                        <a:t>søndag</a:t>
                      </a:r>
                    </a:p>
                  </a:txBody>
                  <a:tcPr>
                    <a:solidFill>
                      <a:schemeClr val="accent5">
                        <a:lumMod val="60000"/>
                        <a:lumOff val="40000"/>
                      </a:schemeClr>
                    </a:solidFill>
                  </a:tcPr>
                </a:tc>
                <a:extLst>
                  <a:ext uri="{0D108BD9-81ED-4DB2-BD59-A6C34878D82A}">
                    <a16:rowId xmlns:a16="http://schemas.microsoft.com/office/drawing/2014/main" xmlns="" val="10000"/>
                  </a:ext>
                </a:extLst>
              </a:tr>
              <a:tr h="622943">
                <a:tc>
                  <a:txBody>
                    <a:bodyPr/>
                    <a:lstStyle/>
                    <a:p>
                      <a:r>
                        <a:rPr lang="nb-NO" sz="1200" dirty="0"/>
                        <a:t>31</a:t>
                      </a:r>
                    </a:p>
                    <a:p>
                      <a:endParaRPr lang="nb-NO" sz="1200" dirty="0"/>
                    </a:p>
                  </a:txBody>
                  <a:tcPr>
                    <a:solidFill>
                      <a:schemeClr val="accent5">
                        <a:lumMod val="20000"/>
                        <a:lumOff val="80000"/>
                      </a:schemeClr>
                    </a:solidFill>
                  </a:tcPr>
                </a:tc>
                <a:tc>
                  <a:txBody>
                    <a:bodyPr/>
                    <a:lstStyle/>
                    <a:p>
                      <a:pPr algn="r"/>
                      <a:endParaRPr lang="nb-NO" sz="800" dirty="0"/>
                    </a:p>
                  </a:txBody>
                  <a:tcPr>
                    <a:solidFill>
                      <a:schemeClr val="accent5">
                        <a:lumMod val="20000"/>
                        <a:lumOff val="80000"/>
                      </a:schemeClr>
                    </a:solidFill>
                  </a:tcPr>
                </a:tc>
                <a:tc>
                  <a:txBody>
                    <a:bodyPr/>
                    <a:lstStyle/>
                    <a:p>
                      <a:pPr algn="r"/>
                      <a:r>
                        <a:rPr lang="nb-NO" sz="800" dirty="0" smtClean="0"/>
                        <a:t>1</a:t>
                      </a:r>
                      <a:endParaRPr lang="nb-NO" sz="800" dirty="0"/>
                    </a:p>
                  </a:txBody>
                  <a:tcPr>
                    <a:solidFill>
                      <a:schemeClr val="accent5">
                        <a:lumMod val="20000"/>
                        <a:lumOff val="80000"/>
                      </a:schemeClr>
                    </a:solidFill>
                  </a:tcPr>
                </a:tc>
                <a:tc>
                  <a:txBody>
                    <a:bodyPr/>
                    <a:lstStyle/>
                    <a:p>
                      <a:pPr algn="r"/>
                      <a:r>
                        <a:rPr lang="nb-NO" sz="800" dirty="0" smtClean="0"/>
                        <a:t>2</a:t>
                      </a:r>
                      <a:endParaRPr lang="nb-NO" sz="800" dirty="0"/>
                    </a:p>
                  </a:txBody>
                  <a:tcPr>
                    <a:solidFill>
                      <a:schemeClr val="accent5">
                        <a:lumMod val="20000"/>
                        <a:lumOff val="80000"/>
                      </a:schemeClr>
                    </a:solidFill>
                  </a:tcPr>
                </a:tc>
                <a:tc>
                  <a:txBody>
                    <a:bodyPr/>
                    <a:lstStyle/>
                    <a:p>
                      <a:pPr algn="r"/>
                      <a:r>
                        <a:rPr lang="nb-NO" sz="800" dirty="0" smtClean="0"/>
                        <a:t>3</a:t>
                      </a:r>
                      <a:endParaRPr lang="nb-NO" sz="800" dirty="0"/>
                    </a:p>
                  </a:txBody>
                  <a:tcPr>
                    <a:solidFill>
                      <a:schemeClr val="accent5">
                        <a:lumMod val="20000"/>
                        <a:lumOff val="80000"/>
                      </a:schemeClr>
                    </a:solidFill>
                  </a:tcPr>
                </a:tc>
                <a:tc>
                  <a:txBody>
                    <a:bodyPr/>
                    <a:lstStyle/>
                    <a:p>
                      <a:pPr algn="r"/>
                      <a:r>
                        <a:rPr lang="nb-NO" sz="800" dirty="0" smtClean="0"/>
                        <a:t>4</a:t>
                      </a:r>
                      <a:endParaRPr lang="nb-NO" sz="800" dirty="0"/>
                    </a:p>
                  </a:txBody>
                  <a:tcPr>
                    <a:solidFill>
                      <a:schemeClr val="accent5">
                        <a:lumMod val="20000"/>
                        <a:lumOff val="80000"/>
                      </a:schemeClr>
                    </a:solidFill>
                  </a:tcPr>
                </a:tc>
                <a:tc>
                  <a:txBody>
                    <a:bodyPr/>
                    <a:lstStyle/>
                    <a:p>
                      <a:pPr algn="r"/>
                      <a:r>
                        <a:rPr lang="nb-NO" sz="800" dirty="0" smtClean="0"/>
                        <a:t>5</a:t>
                      </a:r>
                      <a:endParaRPr lang="nb-NO" sz="800" dirty="0"/>
                    </a:p>
                  </a:txBody>
                  <a:tcPr>
                    <a:solidFill>
                      <a:schemeClr val="accent5">
                        <a:lumMod val="20000"/>
                        <a:lumOff val="80000"/>
                      </a:schemeClr>
                    </a:solidFill>
                  </a:tcPr>
                </a:tc>
                <a:tc>
                  <a:txBody>
                    <a:bodyPr/>
                    <a:lstStyle/>
                    <a:p>
                      <a:pPr algn="r"/>
                      <a:r>
                        <a:rPr lang="nb-NO" sz="800" dirty="0" smtClean="0"/>
                        <a:t>6</a:t>
                      </a:r>
                      <a:endParaRPr lang="nb-NO" sz="800" dirty="0"/>
                    </a:p>
                  </a:txBody>
                  <a:tcPr>
                    <a:solidFill>
                      <a:schemeClr val="accent5">
                        <a:lumMod val="20000"/>
                        <a:lumOff val="80000"/>
                      </a:schemeClr>
                    </a:solidFill>
                  </a:tcPr>
                </a:tc>
                <a:extLst>
                  <a:ext uri="{0D108BD9-81ED-4DB2-BD59-A6C34878D82A}">
                    <a16:rowId xmlns:a16="http://schemas.microsoft.com/office/drawing/2014/main" xmlns="" val="10001"/>
                  </a:ext>
                </a:extLst>
              </a:tr>
              <a:tr h="622943">
                <a:tc>
                  <a:txBody>
                    <a:bodyPr/>
                    <a:lstStyle/>
                    <a:p>
                      <a:r>
                        <a:rPr lang="nb-NO" sz="1200" dirty="0"/>
                        <a:t>32</a:t>
                      </a:r>
                    </a:p>
                    <a:p>
                      <a:endParaRPr lang="nb-NO" sz="1200" dirty="0"/>
                    </a:p>
                  </a:txBody>
                  <a:tcPr>
                    <a:solidFill>
                      <a:schemeClr val="bg1"/>
                    </a:solidFill>
                  </a:tcPr>
                </a:tc>
                <a:tc>
                  <a:txBody>
                    <a:bodyPr/>
                    <a:lstStyle/>
                    <a:p>
                      <a:pPr algn="r"/>
                      <a:r>
                        <a:rPr lang="nb-NO" sz="800" dirty="0" smtClean="0"/>
                        <a:t>7</a:t>
                      </a:r>
                      <a:endParaRPr lang="nb-NO" sz="800" dirty="0"/>
                    </a:p>
                  </a:txBody>
                  <a:tcPr>
                    <a:solidFill>
                      <a:schemeClr val="bg1"/>
                    </a:solidFill>
                  </a:tcPr>
                </a:tc>
                <a:tc>
                  <a:txBody>
                    <a:bodyPr/>
                    <a:lstStyle/>
                    <a:p>
                      <a:pPr algn="r"/>
                      <a:r>
                        <a:rPr lang="nb-NO" sz="800" dirty="0" smtClean="0"/>
                        <a:t>8</a:t>
                      </a:r>
                      <a:endParaRPr lang="nb-NO" sz="800" dirty="0"/>
                    </a:p>
                  </a:txBody>
                  <a:tcPr>
                    <a:solidFill>
                      <a:schemeClr val="bg1"/>
                    </a:solidFill>
                  </a:tcPr>
                </a:tc>
                <a:tc>
                  <a:txBody>
                    <a:bodyPr/>
                    <a:lstStyle/>
                    <a:p>
                      <a:pPr algn="r"/>
                      <a:r>
                        <a:rPr lang="nb-NO" sz="800" dirty="0" smtClean="0"/>
                        <a:t>9</a:t>
                      </a:r>
                    </a:p>
                    <a:p>
                      <a:pPr algn="r"/>
                      <a:r>
                        <a:rPr lang="nb-NO" sz="800" dirty="0" smtClean="0"/>
                        <a:t>Svømming for </a:t>
                      </a:r>
                      <a:r>
                        <a:rPr lang="nb-NO" sz="800" dirty="0" err="1" smtClean="0"/>
                        <a:t>maxi</a:t>
                      </a:r>
                      <a:r>
                        <a:rPr lang="nb-NO" sz="800" dirty="0" smtClean="0"/>
                        <a:t> starter opp</a:t>
                      </a:r>
                      <a:endParaRPr lang="nb-NO" sz="800" dirty="0"/>
                    </a:p>
                  </a:txBody>
                  <a:tcPr>
                    <a:solidFill>
                      <a:schemeClr val="bg1"/>
                    </a:solidFill>
                  </a:tcPr>
                </a:tc>
                <a:tc>
                  <a:txBody>
                    <a:bodyPr/>
                    <a:lstStyle/>
                    <a:p>
                      <a:pPr algn="r"/>
                      <a:r>
                        <a:rPr lang="nb-NO" sz="800" dirty="0" smtClean="0"/>
                        <a:t>10</a:t>
                      </a:r>
                      <a:endParaRPr lang="nb-NO" sz="800" dirty="0"/>
                    </a:p>
                  </a:txBody>
                  <a:tcPr>
                    <a:solidFill>
                      <a:schemeClr val="bg1"/>
                    </a:solidFill>
                  </a:tcPr>
                </a:tc>
                <a:tc>
                  <a:txBody>
                    <a:bodyPr/>
                    <a:lstStyle/>
                    <a:p>
                      <a:pPr algn="r"/>
                      <a:r>
                        <a:rPr lang="nb-NO" sz="800" dirty="0" smtClean="0"/>
                        <a:t>11</a:t>
                      </a:r>
                      <a:endParaRPr lang="nb-NO" sz="800" dirty="0"/>
                    </a:p>
                  </a:txBody>
                  <a:tcPr>
                    <a:solidFill>
                      <a:schemeClr val="bg1"/>
                    </a:solidFill>
                  </a:tcPr>
                </a:tc>
                <a:tc>
                  <a:txBody>
                    <a:bodyPr/>
                    <a:lstStyle/>
                    <a:p>
                      <a:pPr algn="r"/>
                      <a:r>
                        <a:rPr lang="nb-NO" sz="800" dirty="0" smtClean="0"/>
                        <a:t>12</a:t>
                      </a:r>
                      <a:endParaRPr lang="nb-NO" sz="800" dirty="0"/>
                    </a:p>
                  </a:txBody>
                  <a:tcPr>
                    <a:solidFill>
                      <a:schemeClr val="bg1"/>
                    </a:solidFill>
                  </a:tcPr>
                </a:tc>
                <a:tc>
                  <a:txBody>
                    <a:bodyPr/>
                    <a:lstStyle/>
                    <a:p>
                      <a:pPr algn="r"/>
                      <a:r>
                        <a:rPr lang="nb-NO" sz="800" dirty="0" smtClean="0"/>
                        <a:t>13</a:t>
                      </a:r>
                      <a:endParaRPr lang="nb-NO" sz="800" dirty="0"/>
                    </a:p>
                  </a:txBody>
                  <a:tcPr>
                    <a:solidFill>
                      <a:schemeClr val="bg1"/>
                    </a:solidFill>
                  </a:tcPr>
                </a:tc>
                <a:extLst>
                  <a:ext uri="{0D108BD9-81ED-4DB2-BD59-A6C34878D82A}">
                    <a16:rowId xmlns:a16="http://schemas.microsoft.com/office/drawing/2014/main" xmlns="" val="10002"/>
                  </a:ext>
                </a:extLst>
              </a:tr>
              <a:tr h="622943">
                <a:tc>
                  <a:txBody>
                    <a:bodyPr/>
                    <a:lstStyle/>
                    <a:p>
                      <a:r>
                        <a:rPr lang="nb-NO" sz="1200" dirty="0"/>
                        <a:t>33</a:t>
                      </a:r>
                    </a:p>
                    <a:p>
                      <a:endParaRPr lang="nb-NO" sz="1200" dirty="0"/>
                    </a:p>
                  </a:txBody>
                  <a:tcPr>
                    <a:solidFill>
                      <a:schemeClr val="accent5">
                        <a:lumMod val="20000"/>
                        <a:lumOff val="80000"/>
                      </a:schemeClr>
                    </a:solidFill>
                  </a:tcPr>
                </a:tc>
                <a:tc>
                  <a:txBody>
                    <a:bodyPr/>
                    <a:lstStyle/>
                    <a:p>
                      <a:pPr algn="r"/>
                      <a:r>
                        <a:rPr lang="nb-NO" sz="800" dirty="0" smtClean="0"/>
                        <a:t>14</a:t>
                      </a:r>
                      <a:endParaRPr lang="nb-NO" sz="800" dirty="0"/>
                    </a:p>
                    <a:p>
                      <a:pPr algn="r"/>
                      <a:r>
                        <a:rPr lang="nb-NO" sz="800" dirty="0"/>
                        <a:t>Planleggingsdag. </a:t>
                      </a:r>
                    </a:p>
                    <a:p>
                      <a:pPr algn="r"/>
                      <a:r>
                        <a:rPr lang="nb-NO" sz="800" dirty="0" err="1"/>
                        <a:t>Bhg</a:t>
                      </a:r>
                      <a:r>
                        <a:rPr lang="nb-NO" sz="800" dirty="0"/>
                        <a:t> er stengt</a:t>
                      </a:r>
                    </a:p>
                  </a:txBody>
                  <a:tcPr>
                    <a:solidFill>
                      <a:schemeClr val="accent5">
                        <a:lumMod val="20000"/>
                        <a:lumOff val="80000"/>
                      </a:schemeClr>
                    </a:solidFill>
                  </a:tcPr>
                </a:tc>
                <a:tc>
                  <a:txBody>
                    <a:bodyPr/>
                    <a:lstStyle/>
                    <a:p>
                      <a:pPr algn="r"/>
                      <a:r>
                        <a:rPr lang="nb-NO" sz="800" dirty="0" smtClean="0"/>
                        <a:t>15</a:t>
                      </a:r>
                      <a:endParaRPr lang="nb-NO" sz="800" dirty="0"/>
                    </a:p>
                  </a:txBody>
                  <a:tcPr>
                    <a:solidFill>
                      <a:schemeClr val="accent5">
                        <a:lumMod val="20000"/>
                        <a:lumOff val="80000"/>
                      </a:schemeClr>
                    </a:solidFill>
                  </a:tcPr>
                </a:tc>
                <a:tc>
                  <a:txBody>
                    <a:bodyPr/>
                    <a:lstStyle/>
                    <a:p>
                      <a:pPr algn="r"/>
                      <a:r>
                        <a:rPr lang="nb-NO" sz="800" dirty="0" smtClean="0"/>
                        <a:t>16</a:t>
                      </a:r>
                      <a:endParaRPr lang="nb-NO" sz="800" dirty="0"/>
                    </a:p>
                  </a:txBody>
                  <a:tcPr>
                    <a:solidFill>
                      <a:schemeClr val="accent5">
                        <a:lumMod val="20000"/>
                        <a:lumOff val="80000"/>
                      </a:schemeClr>
                    </a:solidFill>
                  </a:tcPr>
                </a:tc>
                <a:tc>
                  <a:txBody>
                    <a:bodyPr/>
                    <a:lstStyle/>
                    <a:p>
                      <a:pPr algn="r"/>
                      <a:r>
                        <a:rPr lang="nb-NO" sz="800" dirty="0" smtClean="0"/>
                        <a:t>14</a:t>
                      </a:r>
                      <a:endParaRPr lang="nb-NO" sz="800" dirty="0"/>
                    </a:p>
                  </a:txBody>
                  <a:tcPr>
                    <a:solidFill>
                      <a:schemeClr val="accent5">
                        <a:lumMod val="20000"/>
                        <a:lumOff val="80000"/>
                      </a:schemeClr>
                    </a:solidFill>
                  </a:tcPr>
                </a:tc>
                <a:tc>
                  <a:txBody>
                    <a:bodyPr/>
                    <a:lstStyle/>
                    <a:p>
                      <a:pPr algn="r"/>
                      <a:r>
                        <a:rPr lang="nb-NO" sz="800" dirty="0" smtClean="0"/>
                        <a:t>18</a:t>
                      </a:r>
                      <a:endParaRPr lang="nb-NO" sz="800" dirty="0"/>
                    </a:p>
                  </a:txBody>
                  <a:tcPr>
                    <a:solidFill>
                      <a:schemeClr val="accent5">
                        <a:lumMod val="20000"/>
                        <a:lumOff val="80000"/>
                      </a:schemeClr>
                    </a:solidFill>
                  </a:tcPr>
                </a:tc>
                <a:tc>
                  <a:txBody>
                    <a:bodyPr/>
                    <a:lstStyle/>
                    <a:p>
                      <a:pPr algn="r"/>
                      <a:r>
                        <a:rPr lang="nb-NO" sz="800" dirty="0" smtClean="0"/>
                        <a:t>19</a:t>
                      </a:r>
                      <a:endParaRPr lang="nb-NO" sz="800" dirty="0"/>
                    </a:p>
                  </a:txBody>
                  <a:tcPr>
                    <a:solidFill>
                      <a:schemeClr val="accent5">
                        <a:lumMod val="20000"/>
                        <a:lumOff val="80000"/>
                      </a:schemeClr>
                    </a:solidFill>
                  </a:tcPr>
                </a:tc>
                <a:tc>
                  <a:txBody>
                    <a:bodyPr/>
                    <a:lstStyle/>
                    <a:p>
                      <a:pPr algn="r"/>
                      <a:r>
                        <a:rPr lang="nb-NO" sz="800" dirty="0" smtClean="0"/>
                        <a:t>20</a:t>
                      </a:r>
                      <a:endParaRPr lang="nb-NO" sz="800" dirty="0"/>
                    </a:p>
                  </a:txBody>
                  <a:tcPr>
                    <a:solidFill>
                      <a:schemeClr val="accent5">
                        <a:lumMod val="20000"/>
                        <a:lumOff val="80000"/>
                      </a:schemeClr>
                    </a:solidFill>
                  </a:tcPr>
                </a:tc>
                <a:extLst>
                  <a:ext uri="{0D108BD9-81ED-4DB2-BD59-A6C34878D82A}">
                    <a16:rowId xmlns:a16="http://schemas.microsoft.com/office/drawing/2014/main" xmlns="" val="10003"/>
                  </a:ext>
                </a:extLst>
              </a:tr>
              <a:tr h="628618">
                <a:tc>
                  <a:txBody>
                    <a:bodyPr/>
                    <a:lstStyle/>
                    <a:p>
                      <a:r>
                        <a:rPr lang="nb-NO" sz="1200" dirty="0" smtClean="0"/>
                        <a:t>34</a:t>
                      </a:r>
                      <a:endParaRPr lang="nb-NO" sz="1200" dirty="0"/>
                    </a:p>
                    <a:p>
                      <a:endParaRPr lang="nb-NO" sz="1200" dirty="0"/>
                    </a:p>
                  </a:txBody>
                  <a:tcPr>
                    <a:solidFill>
                      <a:schemeClr val="bg1"/>
                    </a:solidFill>
                  </a:tcPr>
                </a:tc>
                <a:tc>
                  <a:txBody>
                    <a:bodyPr/>
                    <a:lstStyle/>
                    <a:p>
                      <a:pPr algn="r"/>
                      <a:r>
                        <a:rPr lang="nb-NO" sz="800" dirty="0" smtClean="0"/>
                        <a:t>21</a:t>
                      </a:r>
                      <a:endParaRPr lang="nb-NO" sz="800" dirty="0"/>
                    </a:p>
                  </a:txBody>
                  <a:tcPr>
                    <a:solidFill>
                      <a:schemeClr val="bg1"/>
                    </a:solidFill>
                  </a:tcPr>
                </a:tc>
                <a:tc>
                  <a:txBody>
                    <a:bodyPr/>
                    <a:lstStyle/>
                    <a:p>
                      <a:pPr algn="r"/>
                      <a:r>
                        <a:rPr lang="nb-NO" sz="800" dirty="0" smtClean="0"/>
                        <a:t>22</a:t>
                      </a:r>
                      <a:endParaRPr lang="nb-NO" sz="800" dirty="0"/>
                    </a:p>
                  </a:txBody>
                  <a:tcPr>
                    <a:solidFill>
                      <a:schemeClr val="bg1"/>
                    </a:solidFill>
                  </a:tcPr>
                </a:tc>
                <a:tc>
                  <a:txBody>
                    <a:bodyPr/>
                    <a:lstStyle/>
                    <a:p>
                      <a:pPr algn="r"/>
                      <a:r>
                        <a:rPr lang="nb-NO" sz="800" dirty="0" smtClean="0"/>
                        <a:t>23</a:t>
                      </a:r>
                      <a:endParaRPr lang="nb-NO" sz="800" dirty="0"/>
                    </a:p>
                  </a:txBody>
                  <a:tcPr>
                    <a:solidFill>
                      <a:schemeClr val="bg1"/>
                    </a:solidFill>
                  </a:tcPr>
                </a:tc>
                <a:tc>
                  <a:txBody>
                    <a:bodyPr/>
                    <a:lstStyle/>
                    <a:p>
                      <a:pPr algn="r"/>
                      <a:r>
                        <a:rPr lang="nb-NO" sz="800" dirty="0" smtClean="0"/>
                        <a:t>24</a:t>
                      </a:r>
                      <a:endParaRPr lang="nb-NO" sz="800" dirty="0"/>
                    </a:p>
                  </a:txBody>
                  <a:tcPr>
                    <a:solidFill>
                      <a:schemeClr val="bg1"/>
                    </a:solidFill>
                  </a:tcPr>
                </a:tc>
                <a:tc>
                  <a:txBody>
                    <a:bodyPr/>
                    <a:lstStyle/>
                    <a:p>
                      <a:pPr algn="r"/>
                      <a:r>
                        <a:rPr lang="nb-NO" sz="800" dirty="0" smtClean="0"/>
                        <a:t>25</a:t>
                      </a:r>
                      <a:endParaRPr lang="nb-NO" sz="800" dirty="0"/>
                    </a:p>
                  </a:txBody>
                  <a:tcPr>
                    <a:solidFill>
                      <a:schemeClr val="bg1"/>
                    </a:solidFill>
                  </a:tcPr>
                </a:tc>
                <a:tc>
                  <a:txBody>
                    <a:bodyPr/>
                    <a:lstStyle/>
                    <a:p>
                      <a:pPr algn="r"/>
                      <a:r>
                        <a:rPr lang="nb-NO" sz="800" dirty="0" smtClean="0"/>
                        <a:t>26</a:t>
                      </a:r>
                      <a:endParaRPr lang="nb-NO" sz="800" dirty="0"/>
                    </a:p>
                  </a:txBody>
                  <a:tcPr>
                    <a:solidFill>
                      <a:schemeClr val="bg1"/>
                    </a:solidFill>
                  </a:tcPr>
                </a:tc>
                <a:tc>
                  <a:txBody>
                    <a:bodyPr/>
                    <a:lstStyle/>
                    <a:p>
                      <a:pPr algn="r"/>
                      <a:r>
                        <a:rPr lang="nb-NO" sz="800" dirty="0" smtClean="0"/>
                        <a:t>27</a:t>
                      </a:r>
                      <a:endParaRPr lang="nb-NO" sz="800" dirty="0"/>
                    </a:p>
                  </a:txBody>
                  <a:tcPr>
                    <a:solidFill>
                      <a:schemeClr val="bg1"/>
                    </a:solidFill>
                  </a:tcPr>
                </a:tc>
                <a:extLst>
                  <a:ext uri="{0D108BD9-81ED-4DB2-BD59-A6C34878D82A}">
                    <a16:rowId xmlns:a16="http://schemas.microsoft.com/office/drawing/2014/main" xmlns="" val="10004"/>
                  </a:ext>
                </a:extLst>
              </a:tr>
              <a:tr h="598838">
                <a:tc>
                  <a:txBody>
                    <a:bodyPr/>
                    <a:lstStyle/>
                    <a:p>
                      <a:r>
                        <a:rPr lang="nb-NO" sz="1200" dirty="0"/>
                        <a:t>35</a:t>
                      </a:r>
                    </a:p>
                  </a:txBody>
                  <a:tcPr>
                    <a:solidFill>
                      <a:schemeClr val="accent5">
                        <a:lumMod val="20000"/>
                        <a:lumOff val="80000"/>
                      </a:schemeClr>
                    </a:solidFill>
                  </a:tcPr>
                </a:tc>
                <a:tc>
                  <a:txBody>
                    <a:bodyPr/>
                    <a:lstStyle/>
                    <a:p>
                      <a:pPr algn="r"/>
                      <a:r>
                        <a:rPr lang="nb-NO" sz="800" dirty="0" smtClean="0"/>
                        <a:t>28</a:t>
                      </a:r>
                      <a:endParaRPr lang="nb-NO" sz="800" dirty="0"/>
                    </a:p>
                  </a:txBody>
                  <a:tcPr>
                    <a:solidFill>
                      <a:schemeClr val="accent5">
                        <a:lumMod val="20000"/>
                        <a:lumOff val="80000"/>
                      </a:schemeClr>
                    </a:solidFill>
                  </a:tcPr>
                </a:tc>
                <a:tc>
                  <a:txBody>
                    <a:bodyPr/>
                    <a:lstStyle/>
                    <a:p>
                      <a:pPr algn="r"/>
                      <a:r>
                        <a:rPr lang="nb-NO" sz="800" dirty="0" smtClean="0"/>
                        <a:t>29</a:t>
                      </a:r>
                      <a:endParaRPr lang="nb-NO" sz="800" dirty="0"/>
                    </a:p>
                  </a:txBody>
                  <a:tcPr>
                    <a:solidFill>
                      <a:schemeClr val="accent5">
                        <a:lumMod val="20000"/>
                        <a:lumOff val="80000"/>
                      </a:schemeClr>
                    </a:solidFill>
                  </a:tcPr>
                </a:tc>
                <a:tc>
                  <a:txBody>
                    <a:bodyPr/>
                    <a:lstStyle/>
                    <a:p>
                      <a:pPr algn="r"/>
                      <a:r>
                        <a:rPr lang="nb-NO" sz="800" dirty="0" smtClean="0"/>
                        <a:t>30</a:t>
                      </a:r>
                      <a:endParaRPr lang="nb-NO" sz="800" dirty="0"/>
                    </a:p>
                  </a:txBody>
                  <a:tcPr>
                    <a:solidFill>
                      <a:schemeClr val="accent5">
                        <a:lumMod val="20000"/>
                        <a:lumOff val="80000"/>
                      </a:schemeClr>
                    </a:solidFill>
                  </a:tcPr>
                </a:tc>
                <a:tc>
                  <a:txBody>
                    <a:bodyPr/>
                    <a:lstStyle/>
                    <a:p>
                      <a:pPr algn="r"/>
                      <a:r>
                        <a:rPr lang="nb-NO" sz="800" dirty="0" smtClean="0"/>
                        <a:t>31</a:t>
                      </a:r>
                      <a:endParaRPr lang="nb-NO" sz="800" dirty="0"/>
                    </a:p>
                  </a:txBody>
                  <a:tcPr>
                    <a:solidFill>
                      <a:schemeClr val="accent5">
                        <a:lumMod val="20000"/>
                        <a:lumOff val="80000"/>
                      </a:schemeClr>
                    </a:solidFill>
                  </a:tcPr>
                </a:tc>
                <a:tc>
                  <a:txBody>
                    <a:bodyPr/>
                    <a:lstStyle/>
                    <a:p>
                      <a:pPr algn="r"/>
                      <a:endParaRPr lang="nb-NO" sz="800" dirty="0"/>
                    </a:p>
                  </a:txBody>
                  <a:tcPr>
                    <a:solidFill>
                      <a:schemeClr val="accent5">
                        <a:lumMod val="20000"/>
                        <a:lumOff val="80000"/>
                      </a:schemeClr>
                    </a:solidFill>
                  </a:tcPr>
                </a:tc>
                <a:tc>
                  <a:txBody>
                    <a:bodyPr/>
                    <a:lstStyle/>
                    <a:p>
                      <a:pPr algn="r"/>
                      <a:endParaRPr lang="nb-NO" sz="800" dirty="0"/>
                    </a:p>
                  </a:txBody>
                  <a:tcPr>
                    <a:solidFill>
                      <a:schemeClr val="accent5">
                        <a:lumMod val="20000"/>
                        <a:lumOff val="80000"/>
                      </a:schemeClr>
                    </a:solidFill>
                  </a:tcPr>
                </a:tc>
                <a:tc>
                  <a:txBody>
                    <a:bodyPr/>
                    <a:lstStyle/>
                    <a:p>
                      <a:pPr algn="r"/>
                      <a:endParaRPr lang="nb-NO" sz="800" dirty="0"/>
                    </a:p>
                  </a:txBody>
                  <a:tcPr>
                    <a:solidFill>
                      <a:schemeClr val="accent5">
                        <a:lumMod val="20000"/>
                        <a:lumOff val="80000"/>
                      </a:schemeClr>
                    </a:solidFill>
                  </a:tcPr>
                </a:tc>
                <a:extLst>
                  <a:ext uri="{0D108BD9-81ED-4DB2-BD59-A6C34878D82A}">
                    <a16:rowId xmlns:a16="http://schemas.microsoft.com/office/drawing/2014/main" xmlns="" val="10006"/>
                  </a:ext>
                </a:extLst>
              </a:tr>
            </a:tbl>
          </a:graphicData>
        </a:graphic>
      </p:graphicFrame>
      <p:sp>
        <p:nvSpPr>
          <p:cNvPr id="5" name="TekstSylinder 4"/>
          <p:cNvSpPr txBox="1"/>
          <p:nvPr/>
        </p:nvSpPr>
        <p:spPr>
          <a:xfrm>
            <a:off x="4146487" y="339621"/>
            <a:ext cx="6138250" cy="393954"/>
          </a:xfrm>
          <a:prstGeom prst="rect">
            <a:avLst/>
          </a:prstGeom>
          <a:noFill/>
        </p:spPr>
        <p:txBody>
          <a:bodyPr wrap="square" rtlCol="0">
            <a:spAutoFit/>
          </a:bodyPr>
          <a:lstStyle/>
          <a:p>
            <a:r>
              <a:rPr lang="nb-NO" dirty="0" smtClean="0"/>
              <a:t>Hvem har hager vi kan hente frukt/bær i ?</a:t>
            </a:r>
            <a:r>
              <a:rPr lang="nb-NO" dirty="0" smtClean="0">
                <a:sym typeface="Wingdings" panose="05000000000000000000" pitchFamily="2" charset="2"/>
              </a:rPr>
              <a:t></a:t>
            </a:r>
            <a:endParaRPr lang="nb-NO" dirty="0"/>
          </a:p>
        </p:txBody>
      </p:sp>
      <p:pic>
        <p:nvPicPr>
          <p:cNvPr id="8" name="Bild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8642" y="-27161"/>
            <a:ext cx="1792586" cy="2390115"/>
          </a:xfrm>
          <a:prstGeom prst="rect">
            <a:avLst/>
          </a:prstGeom>
          <a:ln>
            <a:noFill/>
          </a:ln>
          <a:effectLst>
            <a:softEdge rad="112500"/>
          </a:effectLst>
        </p:spPr>
      </p:pic>
      <p:pic>
        <p:nvPicPr>
          <p:cNvPr id="6" name="Bild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65164" y="5277522"/>
            <a:ext cx="2200641" cy="2200641"/>
          </a:xfrm>
          <a:prstGeom prst="rect">
            <a:avLst/>
          </a:prstGeom>
          <a:ln>
            <a:noFill/>
          </a:ln>
          <a:effectLst>
            <a:softEdge rad="112500"/>
          </a:effectLst>
        </p:spPr>
      </p:pic>
    </p:spTree>
    <p:extLst>
      <p:ext uri="{BB962C8B-B14F-4D97-AF65-F5344CB8AC3E}">
        <p14:creationId xmlns:p14="http://schemas.microsoft.com/office/powerpoint/2010/main" val="327558929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sp>
        <p:nvSpPr>
          <p:cNvPr id="2" name="Tittel 1"/>
          <p:cNvSpPr>
            <a:spLocks noGrp="1"/>
          </p:cNvSpPr>
          <p:nvPr>
            <p:ph type="title"/>
          </p:nvPr>
        </p:nvSpPr>
        <p:spPr>
          <a:xfrm>
            <a:off x="1575303" y="350516"/>
            <a:ext cx="6791758" cy="1133805"/>
          </a:xfrm>
        </p:spPr>
        <p:txBody>
          <a:bodyPr/>
          <a:lstStyle/>
          <a:p>
            <a:pPr algn="ctr"/>
            <a:r>
              <a:rPr lang="nb-NO" dirty="0" smtClean="0">
                <a:latin typeface="Ink Free" panose="03080402000500000000" pitchFamily="66" charset="0"/>
              </a:rPr>
              <a:t>INNHØSTING</a:t>
            </a:r>
            <a:endParaRPr lang="nb-NO" dirty="0">
              <a:latin typeface="Ink Free" panose="03080402000500000000" pitchFamily="66" charset="0"/>
            </a:endParaRPr>
          </a:p>
        </p:txBody>
      </p:sp>
      <p:sp>
        <p:nvSpPr>
          <p:cNvPr id="4" name="Plassholder for innhold 3"/>
          <p:cNvSpPr>
            <a:spLocks noGrp="1"/>
          </p:cNvSpPr>
          <p:nvPr>
            <p:ph sz="half" idx="1"/>
          </p:nvPr>
        </p:nvSpPr>
        <p:spPr>
          <a:xfrm>
            <a:off x="608089" y="1373742"/>
            <a:ext cx="6381186" cy="2238591"/>
          </a:xfrm>
        </p:spPr>
        <p:txBody>
          <a:bodyPr>
            <a:normAutofit lnSpcReduction="10000"/>
          </a:bodyPr>
          <a:lstStyle/>
          <a:p>
            <a:pPr marL="0" indent="0">
              <a:buNone/>
            </a:pPr>
            <a:r>
              <a:rPr lang="nb-NO" sz="1400" b="1" dirty="0">
                <a:latin typeface="Ink Free" panose="03080402000500000000" pitchFamily="66" charset="0"/>
              </a:rPr>
              <a:t>Fokus fra Rammeplanen</a:t>
            </a:r>
            <a:r>
              <a:rPr lang="nb-NO" sz="1400" b="1" dirty="0" smtClean="0">
                <a:latin typeface="Ink Free" panose="03080402000500000000" pitchFamily="66" charset="0"/>
              </a:rPr>
              <a:t>: Bærekraftig utvikling, samt Kropp, bevegelse, mat og helse</a:t>
            </a:r>
          </a:p>
          <a:p>
            <a:pPr>
              <a:buFont typeface="Wingdings" panose="05000000000000000000" pitchFamily="2" charset="2"/>
              <a:buChar char="Ø"/>
            </a:pPr>
            <a:r>
              <a:rPr lang="nb-NO" sz="1292" dirty="0" smtClean="0">
                <a:latin typeface="Ink Free" panose="03080402000500000000" pitchFamily="66" charset="0"/>
              </a:rPr>
              <a:t>Trafikksikker </a:t>
            </a:r>
            <a:r>
              <a:rPr lang="nb-NO" sz="1292" dirty="0">
                <a:latin typeface="Ink Free" panose="03080402000500000000" pitchFamily="66" charset="0"/>
              </a:rPr>
              <a:t>barnehage: </a:t>
            </a:r>
            <a:r>
              <a:rPr lang="nb-NO" sz="1292" dirty="0" smtClean="0">
                <a:latin typeface="Ink Free" panose="03080402000500000000" pitchFamily="66" charset="0"/>
              </a:rPr>
              <a:t>Fokus på </a:t>
            </a:r>
            <a:r>
              <a:rPr lang="nb-NO" sz="1292" dirty="0">
                <a:latin typeface="Ink Free" panose="03080402000500000000" pitchFamily="66" charset="0"/>
              </a:rPr>
              <a:t>trafikkregler og sikkerhet i </a:t>
            </a:r>
            <a:r>
              <a:rPr lang="nb-NO" sz="1292" dirty="0" smtClean="0">
                <a:latin typeface="Ink Free" panose="03080402000500000000" pitchFamily="66" charset="0"/>
              </a:rPr>
              <a:t>trafikken. </a:t>
            </a:r>
          </a:p>
          <a:p>
            <a:pPr>
              <a:buFont typeface="Wingdings" panose="05000000000000000000" pitchFamily="2" charset="2"/>
              <a:buChar char="Ø"/>
            </a:pPr>
            <a:r>
              <a:rPr lang="nb-NO" sz="1292" dirty="0" smtClean="0">
                <a:latin typeface="Ink Free" panose="03080402000500000000" pitchFamily="66" charset="0"/>
              </a:rPr>
              <a:t>Mangf</a:t>
            </a:r>
            <a:r>
              <a:rPr lang="nb-NO" sz="1200" dirty="0" smtClean="0">
                <a:latin typeface="Ink Free" panose="03080402000500000000" pitchFamily="66" charset="0"/>
              </a:rPr>
              <a:t>old </a:t>
            </a:r>
            <a:r>
              <a:rPr lang="nb-NO" sz="1200" dirty="0">
                <a:latin typeface="Ink Free" panose="03080402000500000000" pitchFamily="66" charset="0"/>
              </a:rPr>
              <a:t>og gjensidig </a:t>
            </a:r>
            <a:r>
              <a:rPr lang="nb-NO" sz="1200" dirty="0" smtClean="0">
                <a:latin typeface="Ink Free" panose="03080402000500000000" pitchFamily="66" charset="0"/>
              </a:rPr>
              <a:t>respekt</a:t>
            </a:r>
            <a:endParaRPr lang="nb-NO" sz="1292" dirty="0">
              <a:solidFill>
                <a:schemeClr val="tx1"/>
              </a:solidFill>
              <a:latin typeface="Ink Free" panose="03080402000500000000" pitchFamily="66" charset="0"/>
            </a:endParaRPr>
          </a:p>
          <a:p>
            <a:pPr>
              <a:buFont typeface="Wingdings" panose="05000000000000000000" pitchFamily="2" charset="2"/>
              <a:buChar char="Ø"/>
            </a:pPr>
            <a:r>
              <a:rPr lang="nb-NO" sz="1292" dirty="0">
                <a:solidFill>
                  <a:schemeClr val="tx1"/>
                </a:solidFill>
                <a:latin typeface="Ink Free" panose="03080402000500000000" pitchFamily="66" charset="0"/>
              </a:rPr>
              <a:t>Vi utvikler vennskap, </a:t>
            </a:r>
            <a:r>
              <a:rPr lang="nb-NO" sz="1292" dirty="0" smtClean="0">
                <a:latin typeface="Ink Free" panose="03080402000500000000" pitchFamily="66" charset="0"/>
              </a:rPr>
              <a:t>gjennom å lære og være en god venn</a:t>
            </a:r>
            <a:r>
              <a:rPr lang="nb-NO" sz="1292" dirty="0" smtClean="0">
                <a:solidFill>
                  <a:schemeClr val="tx1"/>
                </a:solidFill>
                <a:latin typeface="Ink Free" panose="03080402000500000000" pitchFamily="66" charset="0"/>
              </a:rPr>
              <a:t>. </a:t>
            </a:r>
            <a:r>
              <a:rPr lang="nb-NO" sz="1292" dirty="0">
                <a:solidFill>
                  <a:schemeClr val="tx1"/>
                </a:solidFill>
                <a:latin typeface="Ink Free" panose="03080402000500000000" pitchFamily="66" charset="0"/>
              </a:rPr>
              <a:t>Voksne er gode rollemodeller og har fokus på å bruke positivt ladede ord om </a:t>
            </a:r>
            <a:r>
              <a:rPr lang="nb-NO" sz="1292" dirty="0" smtClean="0">
                <a:solidFill>
                  <a:schemeClr val="tx1"/>
                </a:solidFill>
                <a:latin typeface="Ink Free" panose="03080402000500000000" pitchFamily="66" charset="0"/>
              </a:rPr>
              <a:t>hverandre.</a:t>
            </a:r>
            <a:endParaRPr lang="nb-NO" sz="1292" dirty="0">
              <a:solidFill>
                <a:schemeClr val="tx1"/>
              </a:solidFill>
              <a:latin typeface="Ink Free" panose="03080402000500000000" pitchFamily="66" charset="0"/>
            </a:endParaRPr>
          </a:p>
          <a:p>
            <a:pPr>
              <a:buFont typeface="Wingdings" panose="05000000000000000000" pitchFamily="2" charset="2"/>
              <a:buChar char="Ø"/>
            </a:pPr>
            <a:r>
              <a:rPr lang="nb-NO" sz="1292" dirty="0">
                <a:solidFill>
                  <a:schemeClr val="tx1"/>
                </a:solidFill>
                <a:latin typeface="Ink Free" panose="03080402000500000000" pitchFamily="66" charset="0"/>
              </a:rPr>
              <a:t>Barnesamtaler med fokus på barnas trivsel i </a:t>
            </a:r>
            <a:r>
              <a:rPr lang="nb-NO" sz="1292" dirty="0">
                <a:latin typeface="Ink Free" panose="03080402000500000000" pitchFamily="66" charset="0"/>
              </a:rPr>
              <a:t>barnehagen. Utfordre barnas tenkning og invitere dem inn i utforskende samtaler</a:t>
            </a:r>
            <a:r>
              <a:rPr lang="nb-NO" sz="1292" dirty="0"/>
              <a:t>. </a:t>
            </a:r>
            <a:endParaRPr lang="nb-NO" sz="1292" dirty="0">
              <a:solidFill>
                <a:schemeClr val="tx1"/>
              </a:solidFill>
              <a:latin typeface="Ink Free" panose="03080402000500000000" pitchFamily="66" charset="0"/>
            </a:endParaRPr>
          </a:p>
          <a:p>
            <a:pPr marL="0" indent="0">
              <a:buNone/>
            </a:pPr>
            <a:endParaRPr lang="nb-NO" sz="1600" dirty="0">
              <a:solidFill>
                <a:schemeClr val="tx1"/>
              </a:solidFill>
            </a:endParaRPr>
          </a:p>
        </p:txBody>
      </p:sp>
      <p:sp>
        <p:nvSpPr>
          <p:cNvPr id="5" name="Plassholder for innhold 4"/>
          <p:cNvSpPr>
            <a:spLocks noGrp="1"/>
          </p:cNvSpPr>
          <p:nvPr>
            <p:ph sz="half" idx="2"/>
          </p:nvPr>
        </p:nvSpPr>
        <p:spPr>
          <a:xfrm>
            <a:off x="476816" y="3757188"/>
            <a:ext cx="2845806" cy="3168713"/>
          </a:xfrm>
          <a:solidFill>
            <a:schemeClr val="accent5">
              <a:lumMod val="60000"/>
              <a:lumOff val="40000"/>
            </a:schemeClr>
          </a:solidFill>
        </p:spPr>
        <p:txBody>
          <a:bodyPr>
            <a:normAutofit lnSpcReduction="10000"/>
          </a:bodyPr>
          <a:lstStyle/>
          <a:p>
            <a:pPr marL="0" lvl="0" indent="0">
              <a:buNone/>
            </a:pPr>
            <a:r>
              <a:rPr lang="nb-NO" sz="1292" b="1" dirty="0" smtClean="0">
                <a:solidFill>
                  <a:schemeClr val="tx1"/>
                </a:solidFill>
                <a:latin typeface="Ink Free" panose="03080402000500000000" pitchFamily="66" charset="0"/>
              </a:rPr>
              <a:t>Ideboks</a:t>
            </a:r>
          </a:p>
          <a:p>
            <a:pPr lvl="0">
              <a:buFont typeface="Wingdings" panose="05000000000000000000" pitchFamily="2" charset="2"/>
              <a:buChar char="Ø"/>
            </a:pPr>
            <a:r>
              <a:rPr lang="nb-NO" sz="1292" dirty="0" smtClean="0">
                <a:latin typeface="Ink Free" panose="03080402000500000000" pitchFamily="66" charset="0"/>
              </a:rPr>
              <a:t>Turer i nærmiljøet for å lete etter naturens skatter. </a:t>
            </a:r>
          </a:p>
          <a:p>
            <a:pPr lvl="0">
              <a:buFont typeface="Wingdings" panose="05000000000000000000" pitchFamily="2" charset="2"/>
              <a:buChar char="Ø"/>
            </a:pPr>
            <a:r>
              <a:rPr lang="nb-NO" sz="1292" dirty="0" smtClean="0">
                <a:latin typeface="Ink Free" panose="03080402000500000000" pitchFamily="66" charset="0"/>
              </a:rPr>
              <a:t>Tørking av solsikker, og rognebær for å lage fuglemat til vinteren</a:t>
            </a:r>
          </a:p>
          <a:p>
            <a:pPr lvl="0">
              <a:buFont typeface="Wingdings" panose="05000000000000000000" pitchFamily="2" charset="2"/>
              <a:buChar char="Ø"/>
            </a:pPr>
            <a:r>
              <a:rPr lang="nb-NO" sz="1292" dirty="0" smtClean="0">
                <a:latin typeface="Ink Free" panose="03080402000500000000" pitchFamily="66" charset="0"/>
              </a:rPr>
              <a:t>Sylting av frukt og bær vi finner</a:t>
            </a:r>
          </a:p>
          <a:p>
            <a:pPr lvl="0">
              <a:buFont typeface="Wingdings" panose="05000000000000000000" pitchFamily="2" charset="2"/>
              <a:buChar char="Ø"/>
            </a:pPr>
            <a:r>
              <a:rPr lang="nb-NO" sz="1292" dirty="0" smtClean="0">
                <a:latin typeface="Ink Free" panose="03080402000500000000" pitchFamily="66" charset="0"/>
              </a:rPr>
              <a:t>Vi høster inn fra kjøkkenhagen vår, og gjør hagen klar for vinteren.</a:t>
            </a:r>
          </a:p>
          <a:p>
            <a:pPr lvl="0">
              <a:buFont typeface="Wingdings" panose="05000000000000000000" pitchFamily="2" charset="2"/>
              <a:buChar char="Ø"/>
            </a:pPr>
            <a:r>
              <a:rPr lang="nb-NO" sz="1292" dirty="0" smtClean="0">
                <a:latin typeface="Ink Free" panose="03080402000500000000" pitchFamily="66" charset="0"/>
              </a:rPr>
              <a:t>Vi planlegger og feirer barnehagens bursdag</a:t>
            </a:r>
          </a:p>
          <a:p>
            <a:pPr lvl="0">
              <a:buFont typeface="Wingdings" panose="05000000000000000000" pitchFamily="2" charset="2"/>
              <a:buChar char="Ø"/>
            </a:pPr>
            <a:r>
              <a:rPr lang="nb-NO" sz="1292" dirty="0" smtClean="0">
                <a:solidFill>
                  <a:schemeClr val="tx1"/>
                </a:solidFill>
                <a:latin typeface="Ink Free" panose="03080402000500000000" pitchFamily="66" charset="0"/>
              </a:rPr>
              <a:t>Nasjonal brannvernuke</a:t>
            </a:r>
            <a:endParaRPr lang="nb-NO" sz="1292" dirty="0">
              <a:solidFill>
                <a:schemeClr val="tx1"/>
              </a:solidFill>
              <a:latin typeface="Ink Free" panose="03080402000500000000" pitchFamily="66" charset="0"/>
            </a:endParaRPr>
          </a:p>
          <a:p>
            <a:pPr marL="0" lvl="0" indent="0">
              <a:buNone/>
            </a:pPr>
            <a:r>
              <a:rPr lang="nb-NO" sz="1292" dirty="0" smtClean="0">
                <a:solidFill>
                  <a:schemeClr val="tx1"/>
                </a:solidFill>
              </a:rPr>
              <a:t> </a:t>
            </a:r>
            <a:endParaRPr lang="nb-NO" sz="1600" dirty="0"/>
          </a:p>
          <a:p>
            <a:pPr marL="0" lvl="0" indent="0">
              <a:buNone/>
            </a:pPr>
            <a:endParaRPr lang="nb-NO" sz="1300" dirty="0">
              <a:solidFill>
                <a:schemeClr val="tx1"/>
              </a:solidFill>
              <a:latin typeface="Ink Free" panose="03080402000500000000" pitchFamily="66" charset="0"/>
            </a:endParaRPr>
          </a:p>
        </p:txBody>
      </p:sp>
      <p:pic>
        <p:nvPicPr>
          <p:cNvPr id="8" name="Bild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51002" y="715261"/>
            <a:ext cx="2281445" cy="3041927"/>
          </a:xfrm>
          <a:prstGeom prst="rect">
            <a:avLst/>
          </a:prstGeom>
        </p:spPr>
      </p:pic>
      <p:sp>
        <p:nvSpPr>
          <p:cNvPr id="6" name="Rektangel 5"/>
          <p:cNvSpPr/>
          <p:nvPr/>
        </p:nvSpPr>
        <p:spPr>
          <a:xfrm>
            <a:off x="7135489" y="4204793"/>
            <a:ext cx="3122058" cy="2462213"/>
          </a:xfrm>
          <a:prstGeom prst="rect">
            <a:avLst/>
          </a:prstGeom>
        </p:spPr>
        <p:txBody>
          <a:bodyPr wrap="square">
            <a:spAutoFit/>
          </a:bodyPr>
          <a:lstStyle/>
          <a:p>
            <a:r>
              <a:rPr lang="nb-NO" sz="1400" dirty="0" smtClean="0">
                <a:latin typeface="Ink Free" panose="03080402000500000000" pitchFamily="66" charset="0"/>
              </a:rPr>
              <a:t>«Bærekraftig </a:t>
            </a:r>
            <a:r>
              <a:rPr lang="nb-NO" sz="1400" dirty="0">
                <a:latin typeface="Ink Free" panose="03080402000500000000" pitchFamily="66" charset="0"/>
              </a:rPr>
              <a:t>utvikling handler om at mennesker som lever i dag, får dekket sine grunnleggende behov uten å ødelegge fremtidige generasjoners mulighet til å dekke sine. Det handler om å tenke og handle lokalt, nasjonalt og globalt. Barnehagen skal bidra til at barna kan forstå at dagens handlinger har konsekvenser for </a:t>
            </a:r>
            <a:r>
              <a:rPr lang="nb-NO" sz="1400" dirty="0" smtClean="0">
                <a:latin typeface="Ink Free" panose="03080402000500000000" pitchFamily="66" charset="0"/>
              </a:rPr>
              <a:t>fremtiden» (s.10, Rammeplan for barnehager, 2017).</a:t>
            </a:r>
            <a:endParaRPr lang="nb-NO" sz="1400" dirty="0">
              <a:latin typeface="Ink Free" panose="03080402000500000000" pitchFamily="66" charset="0"/>
            </a:endParaRPr>
          </a:p>
        </p:txBody>
      </p:sp>
      <p:pic>
        <p:nvPicPr>
          <p:cNvPr id="9" name="Bild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35669" y="4635559"/>
            <a:ext cx="3699820" cy="2081149"/>
          </a:xfrm>
          <a:prstGeom prst="rect">
            <a:avLst/>
          </a:prstGeom>
          <a:ln>
            <a:noFill/>
          </a:ln>
          <a:effectLst>
            <a:softEdge rad="112500"/>
          </a:effectLst>
        </p:spPr>
      </p:pic>
    </p:spTree>
    <p:extLst>
      <p:ext uri="{BB962C8B-B14F-4D97-AF65-F5344CB8AC3E}">
        <p14:creationId xmlns:p14="http://schemas.microsoft.com/office/powerpoint/2010/main" val="321345807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sp>
        <p:nvSpPr>
          <p:cNvPr id="2" name="Tittel 1"/>
          <p:cNvSpPr>
            <a:spLocks noGrp="1"/>
          </p:cNvSpPr>
          <p:nvPr>
            <p:ph type="ctrTitle"/>
          </p:nvPr>
        </p:nvSpPr>
        <p:spPr>
          <a:xfrm>
            <a:off x="4390931" y="1421888"/>
            <a:ext cx="1883121" cy="457676"/>
          </a:xfrm>
        </p:spPr>
        <p:txBody>
          <a:bodyPr>
            <a:noAutofit/>
          </a:bodyPr>
          <a:lstStyle/>
          <a:p>
            <a:pPr algn="ctr"/>
            <a:r>
              <a:rPr lang="nb-NO" sz="2400" dirty="0">
                <a:latin typeface="Ink Free" panose="03080402000500000000" pitchFamily="66" charset="0"/>
              </a:rPr>
              <a:t>SEPTEMBER</a:t>
            </a:r>
          </a:p>
        </p:txBody>
      </p:sp>
      <p:graphicFrame>
        <p:nvGraphicFramePr>
          <p:cNvPr id="5" name="Tabell 4"/>
          <p:cNvGraphicFramePr>
            <a:graphicFrameLocks noGrp="1"/>
          </p:cNvGraphicFramePr>
          <p:nvPr>
            <p:extLst>
              <p:ext uri="{D42A27DB-BD31-4B8C-83A1-F6EECF244321}">
                <p14:modId xmlns:p14="http://schemas.microsoft.com/office/powerpoint/2010/main" val="552890075"/>
              </p:ext>
            </p:extLst>
          </p:nvPr>
        </p:nvGraphicFramePr>
        <p:xfrm>
          <a:off x="1936609" y="2136616"/>
          <a:ext cx="6791763" cy="3782566"/>
        </p:xfrm>
        <a:graphic>
          <a:graphicData uri="http://schemas.openxmlformats.org/drawingml/2006/table">
            <a:tbl>
              <a:tblPr firstRow="1" bandRow="1">
                <a:tableStyleId>{5C22544A-7EE6-4342-B048-85BDC9FD1C3A}</a:tableStyleId>
              </a:tblPr>
              <a:tblGrid>
                <a:gridCol w="744198">
                  <a:extLst>
                    <a:ext uri="{9D8B030D-6E8A-4147-A177-3AD203B41FA5}">
                      <a16:colId xmlns:a16="http://schemas.microsoft.com/office/drawing/2014/main" xmlns="" val="20000"/>
                    </a:ext>
                  </a:extLst>
                </a:gridCol>
                <a:gridCol w="867359">
                  <a:extLst>
                    <a:ext uri="{9D8B030D-6E8A-4147-A177-3AD203B41FA5}">
                      <a16:colId xmlns:a16="http://schemas.microsoft.com/office/drawing/2014/main" xmlns="" val="20001"/>
                    </a:ext>
                  </a:extLst>
                </a:gridCol>
                <a:gridCol w="870566">
                  <a:extLst>
                    <a:ext uri="{9D8B030D-6E8A-4147-A177-3AD203B41FA5}">
                      <a16:colId xmlns:a16="http://schemas.microsoft.com/office/drawing/2014/main" xmlns="" val="20002"/>
                    </a:ext>
                  </a:extLst>
                </a:gridCol>
                <a:gridCol w="913756">
                  <a:extLst>
                    <a:ext uri="{9D8B030D-6E8A-4147-A177-3AD203B41FA5}">
                      <a16:colId xmlns:a16="http://schemas.microsoft.com/office/drawing/2014/main" xmlns="" val="20003"/>
                    </a:ext>
                  </a:extLst>
                </a:gridCol>
                <a:gridCol w="848971">
                  <a:extLst>
                    <a:ext uri="{9D8B030D-6E8A-4147-A177-3AD203B41FA5}">
                      <a16:colId xmlns:a16="http://schemas.microsoft.com/office/drawing/2014/main" xmlns="" val="20004"/>
                    </a:ext>
                  </a:extLst>
                </a:gridCol>
                <a:gridCol w="848971">
                  <a:extLst>
                    <a:ext uri="{9D8B030D-6E8A-4147-A177-3AD203B41FA5}">
                      <a16:colId xmlns:a16="http://schemas.microsoft.com/office/drawing/2014/main" xmlns="" val="20005"/>
                    </a:ext>
                  </a:extLst>
                </a:gridCol>
                <a:gridCol w="848971">
                  <a:extLst>
                    <a:ext uri="{9D8B030D-6E8A-4147-A177-3AD203B41FA5}">
                      <a16:colId xmlns:a16="http://schemas.microsoft.com/office/drawing/2014/main" xmlns="" val="20006"/>
                    </a:ext>
                  </a:extLst>
                </a:gridCol>
                <a:gridCol w="848971">
                  <a:extLst>
                    <a:ext uri="{9D8B030D-6E8A-4147-A177-3AD203B41FA5}">
                      <a16:colId xmlns:a16="http://schemas.microsoft.com/office/drawing/2014/main" xmlns="" val="20007"/>
                    </a:ext>
                  </a:extLst>
                </a:gridCol>
              </a:tblGrid>
              <a:tr h="344034">
                <a:tc>
                  <a:txBody>
                    <a:bodyPr/>
                    <a:lstStyle/>
                    <a:p>
                      <a:r>
                        <a:rPr lang="nb-NO" sz="1200" dirty="0"/>
                        <a:t>uke</a:t>
                      </a:r>
                    </a:p>
                  </a:txBody>
                  <a:tcPr>
                    <a:solidFill>
                      <a:schemeClr val="accent5">
                        <a:lumMod val="60000"/>
                        <a:lumOff val="40000"/>
                      </a:schemeClr>
                    </a:solidFill>
                  </a:tcPr>
                </a:tc>
                <a:tc>
                  <a:txBody>
                    <a:bodyPr/>
                    <a:lstStyle/>
                    <a:p>
                      <a:r>
                        <a:rPr lang="nb-NO" sz="1200" dirty="0"/>
                        <a:t>Mandag</a:t>
                      </a:r>
                    </a:p>
                  </a:txBody>
                  <a:tcPr>
                    <a:solidFill>
                      <a:schemeClr val="accent5">
                        <a:lumMod val="60000"/>
                        <a:lumOff val="40000"/>
                      </a:schemeClr>
                    </a:solidFill>
                  </a:tcPr>
                </a:tc>
                <a:tc>
                  <a:txBody>
                    <a:bodyPr/>
                    <a:lstStyle/>
                    <a:p>
                      <a:r>
                        <a:rPr lang="nb-NO" sz="1200" dirty="0"/>
                        <a:t>Tirsdag</a:t>
                      </a:r>
                    </a:p>
                  </a:txBody>
                  <a:tcPr>
                    <a:solidFill>
                      <a:schemeClr val="accent5">
                        <a:lumMod val="60000"/>
                        <a:lumOff val="40000"/>
                      </a:schemeClr>
                    </a:solidFill>
                  </a:tcPr>
                </a:tc>
                <a:tc>
                  <a:txBody>
                    <a:bodyPr/>
                    <a:lstStyle/>
                    <a:p>
                      <a:r>
                        <a:rPr lang="nb-NO" sz="1200" dirty="0"/>
                        <a:t>Onsdag</a:t>
                      </a:r>
                    </a:p>
                  </a:txBody>
                  <a:tcPr>
                    <a:solidFill>
                      <a:schemeClr val="accent5">
                        <a:lumMod val="60000"/>
                        <a:lumOff val="40000"/>
                      </a:schemeClr>
                    </a:solidFill>
                  </a:tcPr>
                </a:tc>
                <a:tc>
                  <a:txBody>
                    <a:bodyPr/>
                    <a:lstStyle/>
                    <a:p>
                      <a:r>
                        <a:rPr lang="nb-NO" sz="1200" dirty="0"/>
                        <a:t>Torsdag</a:t>
                      </a:r>
                    </a:p>
                  </a:txBody>
                  <a:tcPr>
                    <a:solidFill>
                      <a:schemeClr val="accent5">
                        <a:lumMod val="60000"/>
                        <a:lumOff val="40000"/>
                      </a:schemeClr>
                    </a:solidFill>
                  </a:tcPr>
                </a:tc>
                <a:tc>
                  <a:txBody>
                    <a:bodyPr/>
                    <a:lstStyle/>
                    <a:p>
                      <a:r>
                        <a:rPr lang="nb-NO" sz="1200" dirty="0"/>
                        <a:t>Fredag</a:t>
                      </a:r>
                    </a:p>
                  </a:txBody>
                  <a:tcPr>
                    <a:solidFill>
                      <a:schemeClr val="accent5">
                        <a:lumMod val="60000"/>
                        <a:lumOff val="40000"/>
                      </a:schemeClr>
                    </a:solidFill>
                  </a:tcPr>
                </a:tc>
                <a:tc>
                  <a:txBody>
                    <a:bodyPr/>
                    <a:lstStyle/>
                    <a:p>
                      <a:r>
                        <a:rPr lang="nb-NO" sz="1200" dirty="0"/>
                        <a:t>Lørdag</a:t>
                      </a:r>
                    </a:p>
                  </a:txBody>
                  <a:tcPr>
                    <a:solidFill>
                      <a:schemeClr val="accent5">
                        <a:lumMod val="60000"/>
                        <a:lumOff val="40000"/>
                      </a:schemeClr>
                    </a:solidFill>
                  </a:tcPr>
                </a:tc>
                <a:tc>
                  <a:txBody>
                    <a:bodyPr/>
                    <a:lstStyle/>
                    <a:p>
                      <a:r>
                        <a:rPr lang="nb-NO" sz="1200" dirty="0"/>
                        <a:t>søndag</a:t>
                      </a:r>
                    </a:p>
                  </a:txBody>
                  <a:tcPr>
                    <a:solidFill>
                      <a:schemeClr val="accent5">
                        <a:lumMod val="60000"/>
                        <a:lumOff val="40000"/>
                      </a:schemeClr>
                    </a:solidFill>
                  </a:tcPr>
                </a:tc>
                <a:extLst>
                  <a:ext uri="{0D108BD9-81ED-4DB2-BD59-A6C34878D82A}">
                    <a16:rowId xmlns:a16="http://schemas.microsoft.com/office/drawing/2014/main" xmlns="" val="10000"/>
                  </a:ext>
                </a:extLst>
              </a:tr>
              <a:tr h="565316">
                <a:tc>
                  <a:txBody>
                    <a:bodyPr/>
                    <a:lstStyle/>
                    <a:p>
                      <a:r>
                        <a:rPr lang="nb-NO" sz="1200" dirty="0"/>
                        <a:t>35</a:t>
                      </a:r>
                    </a:p>
                    <a:p>
                      <a:endParaRPr lang="nb-NO" sz="1200" dirty="0"/>
                    </a:p>
                  </a:txBody>
                  <a:tcPr>
                    <a:solidFill>
                      <a:schemeClr val="accent5">
                        <a:lumMod val="20000"/>
                        <a:lumOff val="80000"/>
                      </a:schemeClr>
                    </a:solidFill>
                  </a:tcPr>
                </a:tc>
                <a:tc>
                  <a:txBody>
                    <a:bodyPr/>
                    <a:lstStyle/>
                    <a:p>
                      <a:pPr algn="r"/>
                      <a:endParaRPr lang="nb-NO" sz="800" dirty="0"/>
                    </a:p>
                  </a:txBody>
                  <a:tcPr>
                    <a:solidFill>
                      <a:schemeClr val="accent5">
                        <a:lumMod val="20000"/>
                        <a:lumOff val="80000"/>
                      </a:schemeClr>
                    </a:solidFill>
                  </a:tcPr>
                </a:tc>
                <a:tc>
                  <a:txBody>
                    <a:bodyPr/>
                    <a:lstStyle/>
                    <a:p>
                      <a:pPr algn="r"/>
                      <a:endParaRPr lang="nb-NO" sz="800" dirty="0"/>
                    </a:p>
                  </a:txBody>
                  <a:tcPr>
                    <a:solidFill>
                      <a:schemeClr val="accent5">
                        <a:lumMod val="20000"/>
                        <a:lumOff val="80000"/>
                      </a:schemeClr>
                    </a:solidFill>
                  </a:tcPr>
                </a:tc>
                <a:tc>
                  <a:txBody>
                    <a:bodyPr/>
                    <a:lstStyle/>
                    <a:p>
                      <a:pPr algn="r"/>
                      <a:endParaRPr lang="nb-NO" sz="800" dirty="0"/>
                    </a:p>
                  </a:txBody>
                  <a:tcPr>
                    <a:solidFill>
                      <a:schemeClr val="accent5">
                        <a:lumMod val="20000"/>
                        <a:lumOff val="80000"/>
                      </a:schemeClr>
                    </a:solidFill>
                  </a:tcPr>
                </a:tc>
                <a:tc>
                  <a:txBody>
                    <a:bodyPr/>
                    <a:lstStyle/>
                    <a:p>
                      <a:pPr algn="r"/>
                      <a:endParaRPr lang="nb-NO" sz="800" dirty="0"/>
                    </a:p>
                  </a:txBody>
                  <a:tcPr>
                    <a:solidFill>
                      <a:schemeClr val="accent5">
                        <a:lumMod val="20000"/>
                        <a:lumOff val="80000"/>
                      </a:schemeClr>
                    </a:solidFill>
                  </a:tcPr>
                </a:tc>
                <a:tc>
                  <a:txBody>
                    <a:bodyPr/>
                    <a:lstStyle/>
                    <a:p>
                      <a:pPr algn="r"/>
                      <a:r>
                        <a:rPr lang="nb-NO" sz="800" dirty="0" smtClean="0"/>
                        <a:t>1</a:t>
                      </a:r>
                    </a:p>
                    <a:p>
                      <a:pPr algn="r"/>
                      <a:r>
                        <a:rPr lang="nb-NO" sz="800" dirty="0" smtClean="0"/>
                        <a:t>Planleggingsdag.</a:t>
                      </a:r>
                    </a:p>
                    <a:p>
                      <a:pPr algn="r"/>
                      <a:r>
                        <a:rPr lang="nb-NO" sz="800" dirty="0" err="1" smtClean="0"/>
                        <a:t>Bhg</a:t>
                      </a:r>
                      <a:r>
                        <a:rPr lang="nb-NO" sz="800" baseline="0" dirty="0" smtClean="0"/>
                        <a:t> er stengt</a:t>
                      </a:r>
                      <a:endParaRPr lang="nb-NO" sz="800" dirty="0"/>
                    </a:p>
                  </a:txBody>
                  <a:tcPr>
                    <a:solidFill>
                      <a:schemeClr val="accent5">
                        <a:lumMod val="20000"/>
                        <a:lumOff val="80000"/>
                      </a:schemeClr>
                    </a:solidFill>
                  </a:tcPr>
                </a:tc>
                <a:tc>
                  <a:txBody>
                    <a:bodyPr/>
                    <a:lstStyle/>
                    <a:p>
                      <a:pPr algn="r"/>
                      <a:r>
                        <a:rPr lang="nb-NO" sz="800" dirty="0" smtClean="0"/>
                        <a:t>2</a:t>
                      </a:r>
                      <a:endParaRPr lang="nb-NO" sz="800" dirty="0"/>
                    </a:p>
                  </a:txBody>
                  <a:tcPr>
                    <a:solidFill>
                      <a:schemeClr val="accent5">
                        <a:lumMod val="20000"/>
                        <a:lumOff val="80000"/>
                      </a:schemeClr>
                    </a:solidFill>
                  </a:tcPr>
                </a:tc>
                <a:tc>
                  <a:txBody>
                    <a:bodyPr/>
                    <a:lstStyle/>
                    <a:p>
                      <a:pPr algn="r"/>
                      <a:r>
                        <a:rPr lang="nb-NO" sz="800" dirty="0" smtClean="0"/>
                        <a:t>3</a:t>
                      </a:r>
                      <a:endParaRPr lang="nb-NO" sz="800" dirty="0"/>
                    </a:p>
                  </a:txBody>
                  <a:tcPr>
                    <a:solidFill>
                      <a:schemeClr val="accent5">
                        <a:lumMod val="20000"/>
                        <a:lumOff val="80000"/>
                      </a:schemeClr>
                    </a:solidFill>
                  </a:tcPr>
                </a:tc>
                <a:extLst>
                  <a:ext uri="{0D108BD9-81ED-4DB2-BD59-A6C34878D82A}">
                    <a16:rowId xmlns:a16="http://schemas.microsoft.com/office/drawing/2014/main" xmlns="" val="10001"/>
                  </a:ext>
                </a:extLst>
              </a:tr>
              <a:tr h="565316">
                <a:tc>
                  <a:txBody>
                    <a:bodyPr/>
                    <a:lstStyle/>
                    <a:p>
                      <a:r>
                        <a:rPr lang="nb-NO" sz="1200" dirty="0"/>
                        <a:t>36</a:t>
                      </a:r>
                    </a:p>
                  </a:txBody>
                  <a:tcPr>
                    <a:solidFill>
                      <a:schemeClr val="bg1"/>
                    </a:solidFill>
                  </a:tcPr>
                </a:tc>
                <a:tc>
                  <a:txBody>
                    <a:bodyPr/>
                    <a:lstStyle/>
                    <a:p>
                      <a:pPr algn="r"/>
                      <a:r>
                        <a:rPr lang="nb-NO" sz="800" dirty="0" smtClean="0"/>
                        <a:t>4</a:t>
                      </a:r>
                      <a:endParaRPr lang="nb-NO" sz="800" dirty="0"/>
                    </a:p>
                  </a:txBody>
                  <a:tcPr>
                    <a:solidFill>
                      <a:schemeClr val="bg1"/>
                    </a:solidFill>
                  </a:tcPr>
                </a:tc>
                <a:tc>
                  <a:txBody>
                    <a:bodyPr/>
                    <a:lstStyle/>
                    <a:p>
                      <a:pPr algn="r"/>
                      <a:r>
                        <a:rPr lang="nb-NO" sz="800" dirty="0" smtClean="0"/>
                        <a:t>5</a:t>
                      </a:r>
                      <a:endParaRPr lang="nb-NO" sz="800" dirty="0"/>
                    </a:p>
                  </a:txBody>
                  <a:tcPr>
                    <a:solidFill>
                      <a:schemeClr val="bg1"/>
                    </a:solidFill>
                  </a:tcPr>
                </a:tc>
                <a:tc>
                  <a:txBody>
                    <a:bodyPr/>
                    <a:lstStyle/>
                    <a:p>
                      <a:pPr algn="r"/>
                      <a:r>
                        <a:rPr lang="nb-NO" sz="800" dirty="0" smtClean="0"/>
                        <a:t>6</a:t>
                      </a:r>
                      <a:endParaRPr lang="nb-NO" sz="800" dirty="0"/>
                    </a:p>
                  </a:txBody>
                  <a:tcPr>
                    <a:solidFill>
                      <a:schemeClr val="bg1"/>
                    </a:solidFill>
                  </a:tcPr>
                </a:tc>
                <a:tc>
                  <a:txBody>
                    <a:bodyPr/>
                    <a:lstStyle/>
                    <a:p>
                      <a:pPr algn="r"/>
                      <a:r>
                        <a:rPr lang="nb-NO" sz="800" dirty="0" smtClean="0"/>
                        <a:t>7</a:t>
                      </a:r>
                      <a:endParaRPr lang="nb-NO" sz="800" dirty="0"/>
                    </a:p>
                  </a:txBody>
                  <a:tcPr>
                    <a:solidFill>
                      <a:schemeClr val="bg1"/>
                    </a:solidFill>
                  </a:tcPr>
                </a:tc>
                <a:tc>
                  <a:txBody>
                    <a:bodyPr/>
                    <a:lstStyle/>
                    <a:p>
                      <a:pPr algn="r"/>
                      <a:r>
                        <a:rPr lang="nb-NO" sz="800" dirty="0" smtClean="0"/>
                        <a:t>8</a:t>
                      </a:r>
                      <a:endParaRPr lang="nb-NO" sz="800" dirty="0"/>
                    </a:p>
                  </a:txBody>
                  <a:tcPr>
                    <a:solidFill>
                      <a:schemeClr val="bg1"/>
                    </a:solidFill>
                  </a:tcPr>
                </a:tc>
                <a:tc>
                  <a:txBody>
                    <a:bodyPr/>
                    <a:lstStyle/>
                    <a:p>
                      <a:pPr algn="r"/>
                      <a:r>
                        <a:rPr lang="nb-NO" sz="800" dirty="0" smtClean="0"/>
                        <a:t>9</a:t>
                      </a:r>
                      <a:endParaRPr lang="nb-NO" sz="800" dirty="0"/>
                    </a:p>
                  </a:txBody>
                  <a:tcPr>
                    <a:solidFill>
                      <a:schemeClr val="bg1"/>
                    </a:solidFill>
                  </a:tcPr>
                </a:tc>
                <a:tc>
                  <a:txBody>
                    <a:bodyPr/>
                    <a:lstStyle/>
                    <a:p>
                      <a:pPr algn="r"/>
                      <a:r>
                        <a:rPr lang="nb-NO" sz="800" dirty="0" smtClean="0"/>
                        <a:t>10</a:t>
                      </a:r>
                      <a:endParaRPr lang="nb-NO" sz="800" dirty="0"/>
                    </a:p>
                  </a:txBody>
                  <a:tcPr>
                    <a:solidFill>
                      <a:schemeClr val="bg1"/>
                    </a:solidFill>
                  </a:tcPr>
                </a:tc>
                <a:extLst>
                  <a:ext uri="{0D108BD9-81ED-4DB2-BD59-A6C34878D82A}">
                    <a16:rowId xmlns:a16="http://schemas.microsoft.com/office/drawing/2014/main" xmlns="" val="10002"/>
                  </a:ext>
                </a:extLst>
              </a:tr>
              <a:tr h="621053">
                <a:tc>
                  <a:txBody>
                    <a:bodyPr/>
                    <a:lstStyle/>
                    <a:p>
                      <a:r>
                        <a:rPr lang="nb-NO" sz="1200" dirty="0"/>
                        <a:t>37</a:t>
                      </a:r>
                    </a:p>
                    <a:p>
                      <a:endParaRPr lang="nb-NO" sz="800" dirty="0"/>
                    </a:p>
                  </a:txBody>
                  <a:tcPr>
                    <a:solidFill>
                      <a:schemeClr val="accent5">
                        <a:lumMod val="20000"/>
                        <a:lumOff val="80000"/>
                      </a:schemeClr>
                    </a:solidFill>
                  </a:tcPr>
                </a:tc>
                <a:tc>
                  <a:txBody>
                    <a:bodyPr/>
                    <a:lstStyle/>
                    <a:p>
                      <a:pPr algn="r"/>
                      <a:r>
                        <a:rPr lang="nb-NO" sz="800" dirty="0" smtClean="0"/>
                        <a:t>11</a:t>
                      </a:r>
                    </a:p>
                    <a:p>
                      <a:pPr algn="r"/>
                      <a:r>
                        <a:rPr lang="nb-NO" sz="800" dirty="0" smtClean="0"/>
                        <a:t>Foreldremøte</a:t>
                      </a:r>
                    </a:p>
                    <a:p>
                      <a:pPr algn="r"/>
                      <a:r>
                        <a:rPr lang="nb-NO" sz="800" dirty="0" smtClean="0"/>
                        <a:t>18.00-20.30</a:t>
                      </a:r>
                    </a:p>
                    <a:p>
                      <a:pPr algn="r"/>
                      <a:r>
                        <a:rPr lang="nb-NO" sz="800" dirty="0" smtClean="0"/>
                        <a:t> </a:t>
                      </a:r>
                      <a:endParaRPr lang="nb-NO" sz="800" dirty="0"/>
                    </a:p>
                  </a:txBody>
                  <a:tcPr>
                    <a:solidFill>
                      <a:schemeClr val="accent5">
                        <a:lumMod val="20000"/>
                        <a:lumOff val="80000"/>
                      </a:schemeClr>
                    </a:solidFill>
                  </a:tcPr>
                </a:tc>
                <a:tc>
                  <a:txBody>
                    <a:bodyPr/>
                    <a:lstStyle/>
                    <a:p>
                      <a:pPr algn="r"/>
                      <a:r>
                        <a:rPr lang="nb-NO" sz="800" dirty="0" smtClean="0"/>
                        <a:t>12</a:t>
                      </a:r>
                      <a:endParaRPr lang="nb-NO" sz="800" dirty="0"/>
                    </a:p>
                  </a:txBody>
                  <a:tcPr>
                    <a:solidFill>
                      <a:schemeClr val="accent5">
                        <a:lumMod val="20000"/>
                        <a:lumOff val="80000"/>
                      </a:schemeClr>
                    </a:solidFill>
                  </a:tcPr>
                </a:tc>
                <a:tc>
                  <a:txBody>
                    <a:bodyPr/>
                    <a:lstStyle/>
                    <a:p>
                      <a:pPr algn="r"/>
                      <a:r>
                        <a:rPr lang="nb-NO" sz="800" dirty="0" smtClean="0"/>
                        <a:t>13</a:t>
                      </a:r>
                      <a:endParaRPr lang="nb-NO" sz="800" dirty="0"/>
                    </a:p>
                  </a:txBody>
                  <a:tcPr>
                    <a:solidFill>
                      <a:schemeClr val="accent5">
                        <a:lumMod val="20000"/>
                        <a:lumOff val="80000"/>
                      </a:schemeClr>
                    </a:solidFill>
                  </a:tcPr>
                </a:tc>
                <a:tc>
                  <a:txBody>
                    <a:bodyPr/>
                    <a:lstStyle/>
                    <a:p>
                      <a:pPr algn="r"/>
                      <a:r>
                        <a:rPr lang="nb-NO" sz="800" dirty="0" smtClean="0"/>
                        <a:t>14</a:t>
                      </a:r>
                      <a:endParaRPr lang="nb-NO" sz="800" dirty="0"/>
                    </a:p>
                  </a:txBody>
                  <a:tcPr>
                    <a:solidFill>
                      <a:schemeClr val="accent5">
                        <a:lumMod val="20000"/>
                        <a:lumOff val="80000"/>
                      </a:schemeClr>
                    </a:solidFill>
                  </a:tcPr>
                </a:tc>
                <a:tc>
                  <a:txBody>
                    <a:bodyPr/>
                    <a:lstStyle/>
                    <a:p>
                      <a:pPr algn="r"/>
                      <a:r>
                        <a:rPr lang="nb-NO" sz="800" dirty="0" smtClean="0"/>
                        <a:t>15</a:t>
                      </a:r>
                      <a:endParaRPr lang="nb-NO" sz="800" dirty="0"/>
                    </a:p>
                  </a:txBody>
                  <a:tcPr>
                    <a:solidFill>
                      <a:schemeClr val="accent5">
                        <a:lumMod val="20000"/>
                        <a:lumOff val="80000"/>
                      </a:schemeClr>
                    </a:solidFill>
                  </a:tcPr>
                </a:tc>
                <a:tc>
                  <a:txBody>
                    <a:bodyPr/>
                    <a:lstStyle/>
                    <a:p>
                      <a:pPr algn="r"/>
                      <a:r>
                        <a:rPr lang="nb-NO" sz="800" dirty="0" smtClean="0"/>
                        <a:t>16</a:t>
                      </a:r>
                      <a:endParaRPr lang="nb-NO" sz="800" dirty="0"/>
                    </a:p>
                  </a:txBody>
                  <a:tcPr>
                    <a:solidFill>
                      <a:schemeClr val="accent5">
                        <a:lumMod val="20000"/>
                        <a:lumOff val="80000"/>
                      </a:schemeClr>
                    </a:solidFill>
                  </a:tcPr>
                </a:tc>
                <a:tc>
                  <a:txBody>
                    <a:bodyPr/>
                    <a:lstStyle/>
                    <a:p>
                      <a:pPr algn="r"/>
                      <a:r>
                        <a:rPr lang="nb-NO" sz="800" dirty="0" smtClean="0"/>
                        <a:t>17</a:t>
                      </a:r>
                      <a:endParaRPr lang="nb-NO" sz="800" dirty="0"/>
                    </a:p>
                  </a:txBody>
                  <a:tcPr>
                    <a:solidFill>
                      <a:schemeClr val="accent5">
                        <a:lumMod val="20000"/>
                        <a:lumOff val="80000"/>
                      </a:schemeClr>
                    </a:solidFill>
                  </a:tcPr>
                </a:tc>
                <a:extLst>
                  <a:ext uri="{0D108BD9-81ED-4DB2-BD59-A6C34878D82A}">
                    <a16:rowId xmlns:a16="http://schemas.microsoft.com/office/drawing/2014/main" xmlns="" val="10003"/>
                  </a:ext>
                </a:extLst>
              </a:tr>
              <a:tr h="728163">
                <a:tc>
                  <a:txBody>
                    <a:bodyPr/>
                    <a:lstStyle/>
                    <a:p>
                      <a:r>
                        <a:rPr lang="nb-NO" sz="1200" dirty="0"/>
                        <a:t>38</a:t>
                      </a:r>
                    </a:p>
                    <a:p>
                      <a:pPr marL="0" marR="0" lvl="0" indent="0" algn="l" defTabSz="503972" rtl="0" eaLnBrk="1" fontAlgn="auto" latinLnBrk="0" hangingPunct="1">
                        <a:lnSpc>
                          <a:spcPct val="100000"/>
                        </a:lnSpc>
                        <a:spcBef>
                          <a:spcPts val="0"/>
                        </a:spcBef>
                        <a:spcAft>
                          <a:spcPts val="0"/>
                        </a:spcAft>
                        <a:buClrTx/>
                        <a:buSzTx/>
                        <a:buFontTx/>
                        <a:buNone/>
                        <a:tabLst/>
                        <a:defRPr/>
                      </a:pPr>
                      <a:r>
                        <a:rPr lang="nb-NO" sz="800" dirty="0"/>
                        <a:t>Nasjonal brannuke</a:t>
                      </a:r>
                    </a:p>
                  </a:txBody>
                  <a:tcPr>
                    <a:solidFill>
                      <a:schemeClr val="bg1"/>
                    </a:solidFill>
                  </a:tcPr>
                </a:tc>
                <a:tc>
                  <a:txBody>
                    <a:bodyPr/>
                    <a:lstStyle/>
                    <a:p>
                      <a:pPr algn="r"/>
                      <a:r>
                        <a:rPr lang="nb-NO" sz="800" dirty="0" smtClean="0"/>
                        <a:t>18</a:t>
                      </a:r>
                      <a:endParaRPr lang="nb-NO" sz="800" dirty="0"/>
                    </a:p>
                  </a:txBody>
                  <a:tcPr>
                    <a:solidFill>
                      <a:schemeClr val="bg1"/>
                    </a:solidFill>
                  </a:tcPr>
                </a:tc>
                <a:tc>
                  <a:txBody>
                    <a:bodyPr/>
                    <a:lstStyle/>
                    <a:p>
                      <a:pPr algn="r"/>
                      <a:r>
                        <a:rPr lang="nb-NO" sz="800" dirty="0" smtClean="0"/>
                        <a:t>19</a:t>
                      </a:r>
                      <a:endParaRPr lang="nb-NO" sz="800" dirty="0"/>
                    </a:p>
                  </a:txBody>
                  <a:tcPr>
                    <a:solidFill>
                      <a:schemeClr val="bg1"/>
                    </a:solidFill>
                  </a:tcPr>
                </a:tc>
                <a:tc>
                  <a:txBody>
                    <a:bodyPr/>
                    <a:lstStyle/>
                    <a:p>
                      <a:pPr algn="r"/>
                      <a:r>
                        <a:rPr lang="nb-NO" sz="800" dirty="0" smtClean="0"/>
                        <a:t>20</a:t>
                      </a:r>
                      <a:endParaRPr lang="nb-NO" sz="800" dirty="0"/>
                    </a:p>
                  </a:txBody>
                  <a:tcPr>
                    <a:solidFill>
                      <a:schemeClr val="bg1"/>
                    </a:solidFill>
                  </a:tcPr>
                </a:tc>
                <a:tc>
                  <a:txBody>
                    <a:bodyPr/>
                    <a:lstStyle/>
                    <a:p>
                      <a:pPr algn="r"/>
                      <a:r>
                        <a:rPr lang="nb-NO" sz="800" dirty="0" smtClean="0"/>
                        <a:t>21</a:t>
                      </a:r>
                      <a:endParaRPr lang="nb-NO" sz="800" dirty="0"/>
                    </a:p>
                  </a:txBody>
                  <a:tcPr>
                    <a:solidFill>
                      <a:schemeClr val="bg1"/>
                    </a:solidFill>
                  </a:tcPr>
                </a:tc>
                <a:tc>
                  <a:txBody>
                    <a:bodyPr/>
                    <a:lstStyle/>
                    <a:p>
                      <a:pPr algn="r"/>
                      <a:r>
                        <a:rPr lang="nb-NO" sz="800" dirty="0" smtClean="0"/>
                        <a:t>22</a:t>
                      </a:r>
                      <a:endParaRPr lang="nb-NO" sz="800" dirty="0"/>
                    </a:p>
                  </a:txBody>
                  <a:tcPr>
                    <a:solidFill>
                      <a:schemeClr val="bg1"/>
                    </a:solidFill>
                  </a:tcPr>
                </a:tc>
                <a:tc>
                  <a:txBody>
                    <a:bodyPr/>
                    <a:lstStyle/>
                    <a:p>
                      <a:pPr algn="r"/>
                      <a:r>
                        <a:rPr lang="nb-NO" sz="800" dirty="0" smtClean="0"/>
                        <a:t>23</a:t>
                      </a:r>
                      <a:endParaRPr lang="nb-NO" sz="800" dirty="0"/>
                    </a:p>
                  </a:txBody>
                  <a:tcPr>
                    <a:solidFill>
                      <a:schemeClr val="bg1"/>
                    </a:solidFill>
                  </a:tcPr>
                </a:tc>
                <a:tc>
                  <a:txBody>
                    <a:bodyPr/>
                    <a:lstStyle/>
                    <a:p>
                      <a:pPr algn="r"/>
                      <a:r>
                        <a:rPr lang="nb-NO" sz="800" dirty="0" smtClean="0"/>
                        <a:t>24</a:t>
                      </a:r>
                      <a:endParaRPr lang="nb-NO" sz="800" dirty="0"/>
                    </a:p>
                  </a:txBody>
                  <a:tcPr>
                    <a:solidFill>
                      <a:schemeClr val="bg1"/>
                    </a:solidFill>
                  </a:tcPr>
                </a:tc>
                <a:extLst>
                  <a:ext uri="{0D108BD9-81ED-4DB2-BD59-A6C34878D82A}">
                    <a16:rowId xmlns:a16="http://schemas.microsoft.com/office/drawing/2014/main" xmlns="" val="10004"/>
                  </a:ext>
                </a:extLst>
              </a:tr>
              <a:tr h="797511">
                <a:tc>
                  <a:txBody>
                    <a:bodyPr/>
                    <a:lstStyle/>
                    <a:p>
                      <a:r>
                        <a:rPr lang="nb-NO" sz="1200" baseline="0" dirty="0"/>
                        <a:t>39 </a:t>
                      </a:r>
                      <a:endParaRPr lang="nb-NO" sz="800" dirty="0"/>
                    </a:p>
                    <a:p>
                      <a:pPr marL="0" marR="0" lvl="0" indent="0" algn="l" defTabSz="503972" rtl="0" eaLnBrk="1" fontAlgn="auto" latinLnBrk="0" hangingPunct="1">
                        <a:lnSpc>
                          <a:spcPct val="100000"/>
                        </a:lnSpc>
                        <a:spcBef>
                          <a:spcPts val="0"/>
                        </a:spcBef>
                        <a:spcAft>
                          <a:spcPts val="0"/>
                        </a:spcAft>
                        <a:buClrTx/>
                        <a:buSzTx/>
                        <a:buFontTx/>
                        <a:buNone/>
                        <a:tabLst/>
                        <a:defRPr/>
                      </a:pPr>
                      <a:endParaRPr lang="nb-NO" sz="800" baseline="0" dirty="0"/>
                    </a:p>
                    <a:p>
                      <a:endParaRPr lang="nb-NO" sz="1200" dirty="0"/>
                    </a:p>
                  </a:txBody>
                  <a:tcPr>
                    <a:solidFill>
                      <a:schemeClr val="accent5">
                        <a:lumMod val="20000"/>
                        <a:lumOff val="80000"/>
                      </a:schemeClr>
                    </a:solidFill>
                  </a:tcPr>
                </a:tc>
                <a:tc>
                  <a:txBody>
                    <a:bodyPr/>
                    <a:lstStyle/>
                    <a:p>
                      <a:pPr algn="r"/>
                      <a:r>
                        <a:rPr lang="nb-NO" sz="800" dirty="0" smtClean="0"/>
                        <a:t>25</a:t>
                      </a:r>
                      <a:endParaRPr lang="nb-NO" sz="800" dirty="0"/>
                    </a:p>
                  </a:txBody>
                  <a:tcPr>
                    <a:solidFill>
                      <a:schemeClr val="accent5">
                        <a:lumMod val="20000"/>
                        <a:lumOff val="80000"/>
                      </a:schemeClr>
                    </a:solidFill>
                  </a:tcPr>
                </a:tc>
                <a:tc>
                  <a:txBody>
                    <a:bodyPr/>
                    <a:lstStyle/>
                    <a:p>
                      <a:pPr algn="r"/>
                      <a:r>
                        <a:rPr lang="nb-NO" sz="800" dirty="0" smtClean="0"/>
                        <a:t>26</a:t>
                      </a:r>
                      <a:endParaRPr lang="nb-NO" sz="800" dirty="0"/>
                    </a:p>
                  </a:txBody>
                  <a:tcPr>
                    <a:solidFill>
                      <a:schemeClr val="accent5">
                        <a:lumMod val="20000"/>
                        <a:lumOff val="80000"/>
                      </a:schemeClr>
                    </a:solidFill>
                  </a:tcPr>
                </a:tc>
                <a:tc>
                  <a:txBody>
                    <a:bodyPr/>
                    <a:lstStyle/>
                    <a:p>
                      <a:pPr algn="r"/>
                      <a:r>
                        <a:rPr lang="nb-NO" sz="800" dirty="0" smtClean="0"/>
                        <a:t>27</a:t>
                      </a:r>
                    </a:p>
                    <a:p>
                      <a:pPr algn="r"/>
                      <a:r>
                        <a:rPr lang="nb-NO" sz="800" dirty="0" err="1" smtClean="0"/>
                        <a:t>Epledagen</a:t>
                      </a:r>
                      <a:endParaRPr lang="nb-NO" sz="800" dirty="0"/>
                    </a:p>
                  </a:txBody>
                  <a:tcPr>
                    <a:solidFill>
                      <a:schemeClr val="accent5">
                        <a:lumMod val="20000"/>
                        <a:lumOff val="80000"/>
                      </a:schemeClr>
                    </a:solidFill>
                  </a:tcPr>
                </a:tc>
                <a:tc>
                  <a:txBody>
                    <a:bodyPr/>
                    <a:lstStyle/>
                    <a:p>
                      <a:pPr algn="r"/>
                      <a:r>
                        <a:rPr lang="nb-NO" sz="800" dirty="0" smtClean="0"/>
                        <a:t>28</a:t>
                      </a:r>
                      <a:endParaRPr lang="nb-NO" sz="800" dirty="0"/>
                    </a:p>
                  </a:txBody>
                  <a:tcPr>
                    <a:solidFill>
                      <a:schemeClr val="accent5">
                        <a:lumMod val="20000"/>
                        <a:lumOff val="80000"/>
                      </a:schemeClr>
                    </a:solidFill>
                  </a:tcPr>
                </a:tc>
                <a:tc>
                  <a:txBody>
                    <a:bodyPr/>
                    <a:lstStyle/>
                    <a:p>
                      <a:pPr algn="r"/>
                      <a:r>
                        <a:rPr lang="nb-NO" sz="800" dirty="0" smtClean="0"/>
                        <a:t>29</a:t>
                      </a:r>
                    </a:p>
                    <a:p>
                      <a:pPr algn="r"/>
                      <a:r>
                        <a:rPr lang="nb-NO" sz="800" dirty="0" smtClean="0"/>
                        <a:t>Vi</a:t>
                      </a:r>
                      <a:r>
                        <a:rPr lang="nb-NO" sz="800" baseline="0" dirty="0" smtClean="0"/>
                        <a:t> feirer </a:t>
                      </a:r>
                      <a:r>
                        <a:rPr lang="nb-NO" sz="800" baseline="0" dirty="0" err="1" smtClean="0"/>
                        <a:t>bhg</a:t>
                      </a:r>
                      <a:r>
                        <a:rPr lang="nb-NO" sz="800" baseline="0" dirty="0" smtClean="0"/>
                        <a:t> bursdag med foreldresuppe mellom </a:t>
                      </a:r>
                      <a:r>
                        <a:rPr lang="nb-NO" sz="800" baseline="0" dirty="0" err="1" smtClean="0"/>
                        <a:t>kl</a:t>
                      </a:r>
                      <a:r>
                        <a:rPr lang="nb-NO" sz="800" baseline="0" dirty="0" smtClean="0"/>
                        <a:t> 15-16.30</a:t>
                      </a:r>
                      <a:endParaRPr lang="nb-NO" sz="800" dirty="0"/>
                    </a:p>
                  </a:txBody>
                  <a:tcPr>
                    <a:solidFill>
                      <a:schemeClr val="accent5">
                        <a:lumMod val="20000"/>
                        <a:lumOff val="80000"/>
                      </a:schemeClr>
                    </a:solidFill>
                  </a:tcPr>
                </a:tc>
                <a:tc>
                  <a:txBody>
                    <a:bodyPr/>
                    <a:lstStyle/>
                    <a:p>
                      <a:pPr algn="r"/>
                      <a:r>
                        <a:rPr lang="nb-NO" sz="800" dirty="0" smtClean="0"/>
                        <a:t>30</a:t>
                      </a:r>
                      <a:endParaRPr lang="nb-NO" sz="800" dirty="0"/>
                    </a:p>
                  </a:txBody>
                  <a:tcPr>
                    <a:solidFill>
                      <a:schemeClr val="accent5">
                        <a:lumMod val="20000"/>
                        <a:lumOff val="80000"/>
                      </a:schemeClr>
                    </a:solidFill>
                  </a:tcPr>
                </a:tc>
                <a:tc>
                  <a:txBody>
                    <a:bodyPr/>
                    <a:lstStyle/>
                    <a:p>
                      <a:pPr algn="r"/>
                      <a:endParaRPr lang="nb-NO" sz="800" dirty="0"/>
                    </a:p>
                  </a:txBody>
                  <a:tcPr>
                    <a:solidFill>
                      <a:schemeClr val="accent5">
                        <a:lumMod val="20000"/>
                        <a:lumOff val="80000"/>
                      </a:schemeClr>
                    </a:solidFill>
                  </a:tcPr>
                </a:tc>
                <a:extLst>
                  <a:ext uri="{0D108BD9-81ED-4DB2-BD59-A6C34878D82A}">
                    <a16:rowId xmlns:a16="http://schemas.microsoft.com/office/drawing/2014/main" xmlns="" val="10005"/>
                  </a:ext>
                </a:extLst>
              </a:tr>
            </a:tbl>
          </a:graphicData>
        </a:graphic>
      </p:graphicFrame>
      <p:pic>
        <p:nvPicPr>
          <p:cNvPr id="3" name="Bild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211" y="86141"/>
            <a:ext cx="3193038" cy="1793423"/>
          </a:xfrm>
          <a:prstGeom prst="rect">
            <a:avLst/>
          </a:prstGeom>
          <a:ln>
            <a:noFill/>
          </a:ln>
          <a:effectLst>
            <a:softEdge rad="112500"/>
          </a:effectLst>
        </p:spPr>
      </p:pic>
      <p:sp>
        <p:nvSpPr>
          <p:cNvPr id="4" name="TekstSylinder 3"/>
          <p:cNvSpPr txBox="1"/>
          <p:nvPr/>
        </p:nvSpPr>
        <p:spPr>
          <a:xfrm>
            <a:off x="4065006" y="287277"/>
            <a:ext cx="5732660" cy="695575"/>
          </a:xfrm>
          <a:prstGeom prst="rect">
            <a:avLst/>
          </a:prstGeom>
          <a:noFill/>
        </p:spPr>
        <p:txBody>
          <a:bodyPr wrap="none" rtlCol="0">
            <a:spAutoFit/>
          </a:bodyPr>
          <a:lstStyle/>
          <a:p>
            <a:r>
              <a:rPr lang="nb-NO" dirty="0"/>
              <a:t>Hvem har hager vi kan </a:t>
            </a:r>
            <a:r>
              <a:rPr lang="nb-NO" dirty="0" smtClean="0"/>
              <a:t>hente </a:t>
            </a:r>
            <a:r>
              <a:rPr lang="nb-NO" dirty="0"/>
              <a:t>frukt/bær i ?</a:t>
            </a:r>
            <a:r>
              <a:rPr lang="nb-NO" dirty="0">
                <a:sym typeface="Wingdings" panose="05000000000000000000" pitchFamily="2" charset="2"/>
              </a:rPr>
              <a:t></a:t>
            </a:r>
            <a:endParaRPr lang="nb-NO" dirty="0"/>
          </a:p>
          <a:p>
            <a:endParaRPr lang="nb-NO" dirty="0"/>
          </a:p>
        </p:txBody>
      </p:sp>
      <p:pic>
        <p:nvPicPr>
          <p:cNvPr id="7" name="Bild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18259" y="4895247"/>
            <a:ext cx="1921480" cy="2561973"/>
          </a:xfrm>
          <a:prstGeom prst="rect">
            <a:avLst/>
          </a:prstGeom>
        </p:spPr>
      </p:pic>
    </p:spTree>
    <p:extLst>
      <p:ext uri="{BB962C8B-B14F-4D97-AF65-F5344CB8AC3E}">
        <p14:creationId xmlns:p14="http://schemas.microsoft.com/office/powerpoint/2010/main" val="123303477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sp>
        <p:nvSpPr>
          <p:cNvPr id="2" name="Tittel 1"/>
          <p:cNvSpPr>
            <a:spLocks noGrp="1"/>
          </p:cNvSpPr>
          <p:nvPr>
            <p:ph type="title"/>
          </p:nvPr>
        </p:nvSpPr>
        <p:spPr>
          <a:xfrm>
            <a:off x="840234" y="333219"/>
            <a:ext cx="8964909" cy="786643"/>
          </a:xfrm>
        </p:spPr>
        <p:txBody>
          <a:bodyPr>
            <a:normAutofit/>
          </a:bodyPr>
          <a:lstStyle/>
          <a:p>
            <a:pPr algn="ctr"/>
            <a:r>
              <a:rPr lang="nb-NO" dirty="0" smtClean="0">
                <a:solidFill>
                  <a:schemeClr val="tx1"/>
                </a:solidFill>
                <a:latin typeface="Ink Free" panose="03080402000500000000" pitchFamily="66" charset="0"/>
              </a:rPr>
              <a:t>JAKT OG BÅL</a:t>
            </a:r>
            <a:endParaRPr lang="nb-NO" dirty="0">
              <a:solidFill>
                <a:schemeClr val="tx1"/>
              </a:solidFill>
              <a:latin typeface="Ink Free" panose="03080402000500000000" pitchFamily="66" charset="0"/>
            </a:endParaRPr>
          </a:p>
        </p:txBody>
      </p:sp>
      <p:sp useBgFill="1">
        <p:nvSpPr>
          <p:cNvPr id="12" name="Plassholder for tekst 11"/>
          <p:cNvSpPr>
            <a:spLocks noGrp="1"/>
          </p:cNvSpPr>
          <p:nvPr>
            <p:ph type="body" idx="1"/>
          </p:nvPr>
        </p:nvSpPr>
        <p:spPr>
          <a:xfrm>
            <a:off x="4154678" y="2480650"/>
            <a:ext cx="3193311" cy="4268529"/>
          </a:xfrm>
        </p:spPr>
        <p:txBody>
          <a:bodyPr>
            <a:normAutofit/>
          </a:bodyPr>
          <a:lstStyle/>
          <a:p>
            <a:pPr algn="l"/>
            <a:r>
              <a:rPr lang="nb-NO" sz="1200" b="1" dirty="0" smtClean="0">
                <a:solidFill>
                  <a:schemeClr val="tx1"/>
                </a:solidFill>
                <a:latin typeface="Ink Free" panose="03080402000500000000" pitchFamily="66" charset="0"/>
              </a:rPr>
              <a:t>Ideboks</a:t>
            </a:r>
            <a:endParaRPr lang="nb-NO" sz="1200" cap="none" dirty="0">
              <a:solidFill>
                <a:schemeClr val="tx1"/>
              </a:solidFill>
              <a:latin typeface="Ink Free" panose="03080402000500000000" pitchFamily="66" charset="0"/>
              <a:ea typeface="Times New Roman" panose="02020603050405020304" pitchFamily="18" charset="0"/>
              <a:cs typeface="Times New Roman" panose="02020603050405020304" pitchFamily="18" charset="0"/>
            </a:endParaRPr>
          </a:p>
          <a:p>
            <a:pPr marL="171450" indent="-171450" algn="l">
              <a:lnSpc>
                <a:spcPct val="110000"/>
              </a:lnSpc>
              <a:spcAft>
                <a:spcPts val="0"/>
              </a:spcAft>
              <a:buFont typeface="Wingdings" panose="05000000000000000000" pitchFamily="2" charset="2"/>
              <a:buChar char="Ø"/>
            </a:pPr>
            <a:r>
              <a:rPr lang="nb-NO" sz="1200" cap="none" dirty="0" smtClean="0">
                <a:solidFill>
                  <a:schemeClr val="tx1"/>
                </a:solidFill>
                <a:latin typeface="Ink Free" panose="03080402000500000000" pitchFamily="66" charset="0"/>
                <a:ea typeface="Times New Roman" panose="02020603050405020304" pitchFamily="18" charset="0"/>
                <a:cs typeface="Times New Roman" panose="02020603050405020304" pitchFamily="18" charset="0"/>
              </a:rPr>
              <a:t>Vi har fokus på jakt og bål som en viktig del av bygdas lokale tradisjoner. </a:t>
            </a:r>
          </a:p>
          <a:p>
            <a:pPr marL="171450" indent="-171450" algn="l">
              <a:lnSpc>
                <a:spcPct val="110000"/>
              </a:lnSpc>
              <a:spcAft>
                <a:spcPts val="0"/>
              </a:spcAft>
              <a:buFont typeface="Wingdings" panose="05000000000000000000" pitchFamily="2" charset="2"/>
              <a:buChar char="Ø"/>
            </a:pPr>
            <a:r>
              <a:rPr lang="nb-NO" sz="1200" dirty="0" smtClean="0">
                <a:solidFill>
                  <a:schemeClr val="tx1"/>
                </a:solidFill>
                <a:latin typeface="Ink Free" panose="03080402000500000000" pitchFamily="66" charset="0"/>
                <a:ea typeface="Times New Roman" panose="02020603050405020304" pitchFamily="18" charset="0"/>
                <a:cs typeface="Times New Roman" panose="02020603050405020304" pitchFamily="18" charset="0"/>
              </a:rPr>
              <a:t>Hvilke ulike jakttradisjoner finnes det i Norge og verden?</a:t>
            </a:r>
            <a:endParaRPr lang="nb-NO" sz="1200" dirty="0">
              <a:solidFill>
                <a:schemeClr val="tx1"/>
              </a:solidFill>
              <a:latin typeface="Ink Free" panose="03080402000500000000" pitchFamily="66" charset="0"/>
            </a:endParaRPr>
          </a:p>
          <a:p>
            <a:pPr marL="171450" indent="-171450" algn="l">
              <a:lnSpc>
                <a:spcPct val="110000"/>
              </a:lnSpc>
              <a:buFont typeface="Wingdings" panose="05000000000000000000" pitchFamily="2" charset="2"/>
              <a:buChar char="Ø"/>
            </a:pPr>
            <a:r>
              <a:rPr lang="nb-NO" sz="1200" dirty="0">
                <a:solidFill>
                  <a:schemeClr val="tx1"/>
                </a:solidFill>
                <a:latin typeface="Ink Free" panose="03080402000500000000" pitchFamily="66" charset="0"/>
              </a:rPr>
              <a:t>Ta vare på dyrene og fuglene: vi har fokus på å gi fuglene mat og </a:t>
            </a:r>
            <a:r>
              <a:rPr lang="nb-NO" sz="1200" dirty="0" smtClean="0">
                <a:solidFill>
                  <a:schemeClr val="tx1"/>
                </a:solidFill>
                <a:latin typeface="Ink Free" panose="03080402000500000000" pitchFamily="66" charset="0"/>
              </a:rPr>
              <a:t>husly.</a:t>
            </a:r>
          </a:p>
          <a:p>
            <a:pPr marL="171450" indent="-171450" algn="l">
              <a:lnSpc>
                <a:spcPct val="110000"/>
              </a:lnSpc>
              <a:buFont typeface="Wingdings" panose="05000000000000000000" pitchFamily="2" charset="2"/>
              <a:buChar char="Ø"/>
            </a:pPr>
            <a:r>
              <a:rPr lang="nb-NO" sz="1200" dirty="0" smtClean="0">
                <a:solidFill>
                  <a:schemeClr val="tx1"/>
                </a:solidFill>
                <a:latin typeface="Ink Free" panose="03080402000500000000" pitchFamily="66" charset="0"/>
              </a:rPr>
              <a:t>Vi fortsetter med innhøsting av frukt og bær i nærområdet på Tomteråsen.</a:t>
            </a:r>
          </a:p>
          <a:p>
            <a:pPr marL="171450" indent="-171450" algn="l">
              <a:lnSpc>
                <a:spcPct val="110000"/>
              </a:lnSpc>
              <a:buFont typeface="Wingdings" panose="05000000000000000000" pitchFamily="2" charset="2"/>
              <a:buChar char="Ø"/>
            </a:pPr>
            <a:r>
              <a:rPr lang="nb-NO" sz="1200" dirty="0">
                <a:solidFill>
                  <a:schemeClr val="tx1"/>
                </a:solidFill>
                <a:latin typeface="Ink Free" panose="03080402000500000000" pitchFamily="66" charset="0"/>
              </a:rPr>
              <a:t>Vi starter forberedelsene til en innsamlingsaksjon vi skal ha i juni. </a:t>
            </a:r>
            <a:endParaRPr lang="nb-NO" sz="1200" dirty="0" smtClean="0">
              <a:solidFill>
                <a:schemeClr val="tx1"/>
              </a:solidFill>
              <a:latin typeface="Ink Free" panose="03080402000500000000" pitchFamily="66" charset="0"/>
            </a:endParaRPr>
          </a:p>
          <a:p>
            <a:pPr marL="171450" indent="-171450" algn="l">
              <a:lnSpc>
                <a:spcPct val="110000"/>
              </a:lnSpc>
              <a:buFont typeface="Wingdings" panose="05000000000000000000" pitchFamily="2" charset="2"/>
              <a:buChar char="Ø"/>
            </a:pPr>
            <a:r>
              <a:rPr lang="nb-NO" sz="1200" dirty="0" smtClean="0">
                <a:solidFill>
                  <a:schemeClr val="tx1"/>
                </a:solidFill>
                <a:latin typeface="Ink Free" panose="03080402000500000000" pitchFamily="66" charset="0"/>
              </a:rPr>
              <a:t>Får vi tak i korn så vi kan male eget korn til brødet vårt?</a:t>
            </a:r>
          </a:p>
          <a:p>
            <a:pPr marL="171450" indent="-171450" algn="l">
              <a:lnSpc>
                <a:spcPct val="110000"/>
              </a:lnSpc>
              <a:buFont typeface="Wingdings" panose="05000000000000000000" pitchFamily="2" charset="2"/>
              <a:buChar char="Ø"/>
            </a:pPr>
            <a:r>
              <a:rPr lang="nb-NO" sz="1200" dirty="0" smtClean="0">
                <a:solidFill>
                  <a:schemeClr val="tx1"/>
                </a:solidFill>
                <a:latin typeface="Ink Free" panose="03080402000500000000" pitchFamily="66" charset="0"/>
              </a:rPr>
              <a:t>Vi prøver å få til en avtale for å plukke poteter, og lærer om potetens ulike bruksområder.</a:t>
            </a:r>
          </a:p>
          <a:p>
            <a:pPr marL="171450" indent="-171450" algn="l">
              <a:lnSpc>
                <a:spcPct val="110000"/>
              </a:lnSpc>
              <a:buFont typeface="Wingdings" panose="05000000000000000000" pitchFamily="2" charset="2"/>
              <a:buChar char="Ø"/>
            </a:pPr>
            <a:r>
              <a:rPr lang="nb-NO" sz="1200" dirty="0" smtClean="0">
                <a:solidFill>
                  <a:schemeClr val="tx1"/>
                </a:solidFill>
                <a:latin typeface="Ink Free" panose="03080402000500000000" pitchFamily="66" charset="0"/>
              </a:rPr>
              <a:t>Vi starter prosessen med å lære og tenne/ lage bål.</a:t>
            </a:r>
          </a:p>
          <a:p>
            <a:pPr marL="171450" indent="-171450" algn="l">
              <a:lnSpc>
                <a:spcPct val="110000"/>
              </a:lnSpc>
              <a:buFont typeface="Wingdings" panose="05000000000000000000" pitchFamily="2" charset="2"/>
              <a:buChar char="Ø"/>
            </a:pPr>
            <a:r>
              <a:rPr lang="nb-NO" sz="1200" dirty="0">
                <a:solidFill>
                  <a:schemeClr val="tx1"/>
                </a:solidFill>
                <a:latin typeface="Ink Free" panose="03080402000500000000" pitchFamily="66" charset="0"/>
              </a:rPr>
              <a:t>M</a:t>
            </a:r>
            <a:r>
              <a:rPr lang="nb-NO" sz="1200" dirty="0" smtClean="0">
                <a:solidFill>
                  <a:schemeClr val="tx1"/>
                </a:solidFill>
                <a:latin typeface="Ink Free" panose="03080402000500000000" pitchFamily="66" charset="0"/>
              </a:rPr>
              <a:t>at på bål</a:t>
            </a:r>
          </a:p>
          <a:p>
            <a:pPr marL="171450" indent="-171450" algn="l">
              <a:lnSpc>
                <a:spcPct val="110000"/>
              </a:lnSpc>
              <a:buFont typeface="Wingdings" panose="05000000000000000000" pitchFamily="2" charset="2"/>
              <a:buChar char="Ø"/>
            </a:pPr>
            <a:r>
              <a:rPr lang="nb-NO" sz="1200" cap="none" dirty="0" smtClean="0">
                <a:solidFill>
                  <a:schemeClr val="tx1"/>
                </a:solidFill>
                <a:latin typeface="Ink Free" panose="03080402000500000000" pitchFamily="66" charset="0"/>
                <a:ea typeface="Times New Roman" panose="02020603050405020304" pitchFamily="18" charset="0"/>
                <a:cs typeface="Times New Roman" panose="02020603050405020304" pitchFamily="18" charset="0"/>
              </a:rPr>
              <a:t>Rådyr og elg</a:t>
            </a:r>
            <a:endParaRPr lang="nb-NO" sz="1200" cap="none" dirty="0">
              <a:solidFill>
                <a:schemeClr val="tx1"/>
              </a:solidFill>
              <a:latin typeface="Verdana" panose="020B0604030504040204" pitchFamily="34" charset="0"/>
              <a:ea typeface="Times New Roman" panose="02020603050405020304" pitchFamily="18" charset="0"/>
              <a:cs typeface="Times New Roman" panose="02020603050405020304" pitchFamily="18" charset="0"/>
            </a:endParaRPr>
          </a:p>
        </p:txBody>
      </p:sp>
      <p:pic>
        <p:nvPicPr>
          <p:cNvPr id="4" name="Plassholder for innhold 3"/>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7464821" y="487607"/>
            <a:ext cx="2645568" cy="3527425"/>
          </a:xfrm>
        </p:spPr>
      </p:pic>
      <p:sp>
        <p:nvSpPr>
          <p:cNvPr id="14" name="Plassholder for innhold 13"/>
          <p:cNvSpPr>
            <a:spLocks noGrp="1"/>
          </p:cNvSpPr>
          <p:nvPr>
            <p:ph sz="quarter" idx="4"/>
          </p:nvPr>
        </p:nvSpPr>
        <p:spPr>
          <a:xfrm>
            <a:off x="440604" y="1075875"/>
            <a:ext cx="3714074" cy="4002768"/>
          </a:xfrm>
        </p:spPr>
        <p:txBody>
          <a:bodyPr>
            <a:normAutofit/>
          </a:bodyPr>
          <a:lstStyle/>
          <a:p>
            <a:pPr marL="0" indent="0">
              <a:buNone/>
            </a:pPr>
            <a:r>
              <a:rPr lang="nb-NO" sz="1200" b="1" dirty="0" smtClean="0">
                <a:latin typeface="Ink Free" panose="03080402000500000000" pitchFamily="66" charset="0"/>
              </a:rPr>
              <a:t>Fokus fra Rammeplanen: Nærmiljø og samfunn og natur, miljø og teknologi</a:t>
            </a:r>
            <a:endParaRPr lang="nb-NO" sz="1200" dirty="0">
              <a:latin typeface="Ink Free" panose="03080402000500000000" pitchFamily="66" charset="0"/>
            </a:endParaRPr>
          </a:p>
          <a:p>
            <a:pPr>
              <a:buFont typeface="Wingdings" panose="05000000000000000000" pitchFamily="2" charset="2"/>
              <a:buChar char="Ø"/>
            </a:pPr>
            <a:r>
              <a:rPr lang="nb-NO" sz="1200" dirty="0" smtClean="0">
                <a:solidFill>
                  <a:schemeClr val="tx1"/>
                </a:solidFill>
                <a:latin typeface="Ink Free" panose="03080402000500000000" pitchFamily="66" charset="0"/>
              </a:rPr>
              <a:t> «Barna </a:t>
            </a:r>
            <a:r>
              <a:rPr lang="nb-NO" sz="1200" dirty="0" smtClean="0">
                <a:latin typeface="Ink Free" panose="03080402000500000000" pitchFamily="66" charset="0"/>
              </a:rPr>
              <a:t>får </a:t>
            </a:r>
            <a:r>
              <a:rPr lang="nb-NO" sz="1200" dirty="0">
                <a:latin typeface="Ink Free" panose="03080402000500000000" pitchFamily="66" charset="0"/>
              </a:rPr>
              <a:t>kjennskap til naturen og bærekraftig utvikling, lærer av naturen og utvikler respekt og begynnende forståelse for hvordan de kan ta vare på </a:t>
            </a:r>
            <a:r>
              <a:rPr lang="nb-NO" sz="1200" dirty="0" smtClean="0">
                <a:latin typeface="Ink Free" panose="03080402000500000000" pitchFamily="66" charset="0"/>
              </a:rPr>
              <a:t>naturen» (Rammeplanen for barnehager, 2017)</a:t>
            </a:r>
          </a:p>
          <a:p>
            <a:pPr>
              <a:buFont typeface="Wingdings" panose="05000000000000000000" pitchFamily="2" charset="2"/>
              <a:buChar char="Ø"/>
            </a:pPr>
            <a:r>
              <a:rPr lang="nb-NO" sz="1200" dirty="0" smtClean="0">
                <a:solidFill>
                  <a:schemeClr val="tx1"/>
                </a:solidFill>
                <a:latin typeface="Ink Free" panose="03080402000500000000" pitchFamily="66" charset="0"/>
              </a:rPr>
              <a:t>Lære barna hvordan vi hjelper naturen å skape balanse. (Hvorfor jakter vi?)</a:t>
            </a:r>
          </a:p>
          <a:p>
            <a:pPr>
              <a:buFont typeface="Wingdings" panose="05000000000000000000" pitchFamily="2" charset="2"/>
              <a:buChar char="Ø"/>
            </a:pPr>
            <a:r>
              <a:rPr lang="nb-NO" sz="1200" dirty="0" smtClean="0">
                <a:latin typeface="Ink Free" panose="03080402000500000000" pitchFamily="66" charset="0"/>
              </a:rPr>
              <a:t>Jakt- og landbruksredskaper</a:t>
            </a:r>
          </a:p>
          <a:p>
            <a:pPr>
              <a:buFont typeface="Wingdings" panose="05000000000000000000" pitchFamily="2" charset="2"/>
              <a:buChar char="Ø"/>
            </a:pPr>
            <a:r>
              <a:rPr lang="nb-NO" sz="1200" dirty="0" smtClean="0">
                <a:solidFill>
                  <a:schemeClr val="tx1"/>
                </a:solidFill>
                <a:latin typeface="Ink Free" panose="03080402000500000000" pitchFamily="66" charset="0"/>
              </a:rPr>
              <a:t>Blir </a:t>
            </a:r>
            <a:r>
              <a:rPr lang="nb-NO" sz="1200" dirty="0">
                <a:solidFill>
                  <a:schemeClr val="tx1"/>
                </a:solidFill>
                <a:latin typeface="Ink Free" panose="03080402000500000000" pitchFamily="66" charset="0"/>
              </a:rPr>
              <a:t>kjent med ulike tradisjoner, levesett og </a:t>
            </a:r>
            <a:r>
              <a:rPr lang="nb-NO" sz="1200" dirty="0" err="1">
                <a:solidFill>
                  <a:schemeClr val="tx1"/>
                </a:solidFill>
                <a:latin typeface="Ink Free" panose="03080402000500000000" pitchFamily="66" charset="0"/>
              </a:rPr>
              <a:t>familieformer</a:t>
            </a:r>
            <a:r>
              <a:rPr lang="nb-NO" sz="1400" dirty="0" smtClean="0">
                <a:solidFill>
                  <a:schemeClr val="tx1"/>
                </a:solidFill>
                <a:latin typeface="Ink Free" panose="03080402000500000000" pitchFamily="66" charset="0"/>
              </a:rPr>
              <a:t>.</a:t>
            </a:r>
          </a:p>
          <a:p>
            <a:pPr lvl="0">
              <a:buFont typeface="Wingdings" panose="05000000000000000000" pitchFamily="2" charset="2"/>
              <a:buChar char="Ø"/>
            </a:pPr>
            <a:r>
              <a:rPr lang="nb-NO" sz="1200" dirty="0" smtClean="0">
                <a:latin typeface="Ink Free" panose="03080402000500000000" pitchFamily="66" charset="0"/>
              </a:rPr>
              <a:t>Tema barns rettigheter blir markert under FN dagen 24, oktober</a:t>
            </a:r>
          </a:p>
          <a:p>
            <a:pPr lvl="0">
              <a:buFont typeface="Wingdings" panose="05000000000000000000" pitchFamily="2" charset="2"/>
              <a:buChar char="Ø"/>
            </a:pPr>
            <a:r>
              <a:rPr lang="nb-NO" sz="1200" dirty="0" smtClean="0">
                <a:solidFill>
                  <a:schemeClr val="tx1"/>
                </a:solidFill>
                <a:latin typeface="Ink Free" panose="03080402000500000000" pitchFamily="66" charset="0"/>
              </a:rPr>
              <a:t>V</a:t>
            </a:r>
            <a:r>
              <a:rPr lang="nb-NO" sz="1200" dirty="0" smtClean="0">
                <a:latin typeface="Ink Free" panose="03080402000500000000" pitchFamily="66" charset="0"/>
              </a:rPr>
              <a:t>ennskapsfest med utkledning.</a:t>
            </a:r>
            <a:endParaRPr lang="nb-NO" sz="1200" dirty="0" smtClean="0">
              <a:solidFill>
                <a:schemeClr val="tx1"/>
              </a:solidFill>
              <a:latin typeface="Ink Free" panose="03080402000500000000" pitchFamily="66" charset="0"/>
            </a:endParaRPr>
          </a:p>
          <a:p>
            <a:pPr>
              <a:buFont typeface="Wingdings" panose="05000000000000000000" pitchFamily="2" charset="2"/>
              <a:buChar char="Ø"/>
            </a:pPr>
            <a:r>
              <a:rPr lang="nb-NO" sz="1200" dirty="0" smtClean="0">
                <a:latin typeface="Ink Free" panose="03080402000500000000" pitchFamily="66" charset="0"/>
              </a:rPr>
              <a:t>Vi ser på endringene i naturen</a:t>
            </a:r>
          </a:p>
          <a:p>
            <a:pPr>
              <a:buFont typeface="Wingdings" panose="05000000000000000000" pitchFamily="2" charset="2"/>
              <a:buChar char="Ø"/>
            </a:pPr>
            <a:endParaRPr lang="nb-NO" sz="1200" dirty="0">
              <a:solidFill>
                <a:schemeClr val="tx1"/>
              </a:solidFill>
              <a:latin typeface="Ink Free" panose="03080402000500000000" pitchFamily="66" charset="0"/>
            </a:endParaRPr>
          </a:p>
        </p:txBody>
      </p:sp>
      <p:pic>
        <p:nvPicPr>
          <p:cNvPr id="7" name="Bilde 6">
            <a:extLst>
              <a:ext uri="{FF2B5EF4-FFF2-40B4-BE49-F238E27FC236}">
                <a16:creationId xmlns:a16="http://schemas.microsoft.com/office/drawing/2014/main" xmlns="" id="{BCF22535-F4AE-4856-825D-250100D9142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520" t="6854" r="2462" b="8827"/>
          <a:stretch/>
        </p:blipFill>
        <p:spPr>
          <a:xfrm>
            <a:off x="542132" y="4906481"/>
            <a:ext cx="3414430" cy="2372363"/>
          </a:xfrm>
          <a:prstGeom prst="rect">
            <a:avLst/>
          </a:prstGeom>
        </p:spPr>
      </p:pic>
      <p:sp>
        <p:nvSpPr>
          <p:cNvPr id="3" name="Rektangel 2"/>
          <p:cNvSpPr/>
          <p:nvPr/>
        </p:nvSpPr>
        <p:spPr>
          <a:xfrm>
            <a:off x="7464821" y="5161703"/>
            <a:ext cx="2865183" cy="1384995"/>
          </a:xfrm>
          <a:prstGeom prst="rect">
            <a:avLst/>
          </a:prstGeom>
        </p:spPr>
        <p:txBody>
          <a:bodyPr wrap="square">
            <a:spAutoFit/>
          </a:bodyPr>
          <a:lstStyle/>
          <a:p>
            <a:r>
              <a:rPr lang="nb-NO" sz="1400" dirty="0" smtClean="0">
                <a:latin typeface="Ink Free" panose="03080402000500000000" pitchFamily="66" charset="0"/>
              </a:rPr>
              <a:t>«Gjennom </a:t>
            </a:r>
            <a:r>
              <a:rPr lang="nb-NO" sz="1400" dirty="0">
                <a:latin typeface="Ink Free" panose="03080402000500000000" pitchFamily="66" charset="0"/>
              </a:rPr>
              <a:t>utforsking, opplevelser og erfaringer skal barnehagen bidra til å gjøre barna kjent med eget nærmiljø, samfunnet og </a:t>
            </a:r>
            <a:r>
              <a:rPr lang="nb-NO" sz="1400" dirty="0" smtClean="0">
                <a:latin typeface="Ink Free" panose="03080402000500000000" pitchFamily="66" charset="0"/>
              </a:rPr>
              <a:t>verden». (S.56 i Rammeplanen for barnehager, 2017)</a:t>
            </a:r>
            <a:endParaRPr lang="nb-NO" sz="1400" dirty="0">
              <a:latin typeface="Ink Free" panose="03080402000500000000" pitchFamily="66" charset="0"/>
            </a:endParaRPr>
          </a:p>
        </p:txBody>
      </p:sp>
    </p:spTree>
    <p:extLst>
      <p:ext uri="{BB962C8B-B14F-4D97-AF65-F5344CB8AC3E}">
        <p14:creationId xmlns:p14="http://schemas.microsoft.com/office/powerpoint/2010/main" val="113559380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sp>
        <p:nvSpPr>
          <p:cNvPr id="2" name="Tittel 1"/>
          <p:cNvSpPr>
            <a:spLocks noGrp="1"/>
          </p:cNvSpPr>
          <p:nvPr>
            <p:ph type="ctrTitle"/>
          </p:nvPr>
        </p:nvSpPr>
        <p:spPr>
          <a:xfrm>
            <a:off x="4258932" y="1521817"/>
            <a:ext cx="2150921" cy="557523"/>
          </a:xfrm>
        </p:spPr>
        <p:txBody>
          <a:bodyPr/>
          <a:lstStyle/>
          <a:p>
            <a:pPr algn="ctr"/>
            <a:r>
              <a:rPr lang="nb-NO" sz="2800" dirty="0">
                <a:latin typeface="Ink Free" panose="03080402000500000000" pitchFamily="66" charset="0"/>
              </a:rPr>
              <a:t>OKTOBER</a:t>
            </a:r>
          </a:p>
        </p:txBody>
      </p:sp>
      <p:graphicFrame>
        <p:nvGraphicFramePr>
          <p:cNvPr id="4" name="Tabell 3"/>
          <p:cNvGraphicFramePr>
            <a:graphicFrameLocks noGrp="1"/>
          </p:cNvGraphicFramePr>
          <p:nvPr>
            <p:extLst>
              <p:ext uri="{D42A27DB-BD31-4B8C-83A1-F6EECF244321}">
                <p14:modId xmlns:p14="http://schemas.microsoft.com/office/powerpoint/2010/main" val="1872234313"/>
              </p:ext>
            </p:extLst>
          </p:nvPr>
        </p:nvGraphicFramePr>
        <p:xfrm>
          <a:off x="1692999" y="2085436"/>
          <a:ext cx="7120844" cy="3679387"/>
        </p:xfrm>
        <a:graphic>
          <a:graphicData uri="http://schemas.openxmlformats.org/drawingml/2006/table">
            <a:tbl>
              <a:tblPr firstRow="1" bandRow="1">
                <a:tableStyleId>{5C22544A-7EE6-4342-B048-85BDC9FD1C3A}</a:tableStyleId>
              </a:tblPr>
              <a:tblGrid>
                <a:gridCol w="536949">
                  <a:extLst>
                    <a:ext uri="{9D8B030D-6E8A-4147-A177-3AD203B41FA5}">
                      <a16:colId xmlns:a16="http://schemas.microsoft.com/office/drawing/2014/main" xmlns="" val="20000"/>
                    </a:ext>
                  </a:extLst>
                </a:gridCol>
                <a:gridCol w="969086">
                  <a:extLst>
                    <a:ext uri="{9D8B030D-6E8A-4147-A177-3AD203B41FA5}">
                      <a16:colId xmlns:a16="http://schemas.microsoft.com/office/drawing/2014/main" xmlns="" val="20001"/>
                    </a:ext>
                  </a:extLst>
                </a:gridCol>
                <a:gridCol w="926792">
                  <a:extLst>
                    <a:ext uri="{9D8B030D-6E8A-4147-A177-3AD203B41FA5}">
                      <a16:colId xmlns:a16="http://schemas.microsoft.com/office/drawing/2014/main" xmlns="" val="20002"/>
                    </a:ext>
                  </a:extLst>
                </a:gridCol>
                <a:gridCol w="965407">
                  <a:extLst>
                    <a:ext uri="{9D8B030D-6E8A-4147-A177-3AD203B41FA5}">
                      <a16:colId xmlns:a16="http://schemas.microsoft.com/office/drawing/2014/main" xmlns="" val="20003"/>
                    </a:ext>
                  </a:extLst>
                </a:gridCol>
                <a:gridCol w="942238">
                  <a:extLst>
                    <a:ext uri="{9D8B030D-6E8A-4147-A177-3AD203B41FA5}">
                      <a16:colId xmlns:a16="http://schemas.microsoft.com/office/drawing/2014/main" xmlns="" val="20004"/>
                    </a:ext>
                  </a:extLst>
                </a:gridCol>
                <a:gridCol w="1004024">
                  <a:extLst>
                    <a:ext uri="{9D8B030D-6E8A-4147-A177-3AD203B41FA5}">
                      <a16:colId xmlns:a16="http://schemas.microsoft.com/office/drawing/2014/main" xmlns="" val="20005"/>
                    </a:ext>
                  </a:extLst>
                </a:gridCol>
                <a:gridCol w="865004">
                  <a:extLst>
                    <a:ext uri="{9D8B030D-6E8A-4147-A177-3AD203B41FA5}">
                      <a16:colId xmlns:a16="http://schemas.microsoft.com/office/drawing/2014/main" xmlns="" val="20006"/>
                    </a:ext>
                  </a:extLst>
                </a:gridCol>
                <a:gridCol w="911344">
                  <a:extLst>
                    <a:ext uri="{9D8B030D-6E8A-4147-A177-3AD203B41FA5}">
                      <a16:colId xmlns:a16="http://schemas.microsoft.com/office/drawing/2014/main" xmlns="" val="20007"/>
                    </a:ext>
                  </a:extLst>
                </a:gridCol>
              </a:tblGrid>
              <a:tr h="352474">
                <a:tc>
                  <a:txBody>
                    <a:bodyPr/>
                    <a:lstStyle/>
                    <a:p>
                      <a:r>
                        <a:rPr lang="nb-NO" sz="1200" dirty="0" smtClean="0"/>
                        <a:t>Uke</a:t>
                      </a:r>
                      <a:endParaRPr lang="nb-NO" sz="1200" dirty="0"/>
                    </a:p>
                  </a:txBody>
                  <a:tcPr>
                    <a:solidFill>
                      <a:schemeClr val="accent5">
                        <a:lumMod val="60000"/>
                        <a:lumOff val="40000"/>
                      </a:schemeClr>
                    </a:solidFill>
                  </a:tcPr>
                </a:tc>
                <a:tc>
                  <a:txBody>
                    <a:bodyPr/>
                    <a:lstStyle/>
                    <a:p>
                      <a:r>
                        <a:rPr lang="nb-NO" sz="1200" dirty="0" smtClean="0"/>
                        <a:t>Mandag</a:t>
                      </a:r>
                      <a:endParaRPr lang="nb-NO" sz="1200" dirty="0"/>
                    </a:p>
                  </a:txBody>
                  <a:tcPr>
                    <a:solidFill>
                      <a:schemeClr val="accent5">
                        <a:lumMod val="60000"/>
                        <a:lumOff val="40000"/>
                      </a:schemeClr>
                    </a:solidFill>
                  </a:tcPr>
                </a:tc>
                <a:tc>
                  <a:txBody>
                    <a:bodyPr/>
                    <a:lstStyle/>
                    <a:p>
                      <a:r>
                        <a:rPr lang="nb-NO" sz="1200" dirty="0" smtClean="0"/>
                        <a:t>Tirsdag</a:t>
                      </a:r>
                      <a:endParaRPr lang="nb-NO" sz="1200" dirty="0"/>
                    </a:p>
                  </a:txBody>
                  <a:tcPr>
                    <a:solidFill>
                      <a:schemeClr val="accent5">
                        <a:lumMod val="60000"/>
                        <a:lumOff val="40000"/>
                      </a:schemeClr>
                    </a:solidFill>
                  </a:tcPr>
                </a:tc>
                <a:tc>
                  <a:txBody>
                    <a:bodyPr/>
                    <a:lstStyle/>
                    <a:p>
                      <a:r>
                        <a:rPr lang="nb-NO" sz="1200" dirty="0" smtClean="0"/>
                        <a:t>Onsdag</a:t>
                      </a:r>
                      <a:endParaRPr lang="nb-NO" sz="1200" dirty="0"/>
                    </a:p>
                  </a:txBody>
                  <a:tcPr>
                    <a:solidFill>
                      <a:schemeClr val="accent5">
                        <a:lumMod val="60000"/>
                        <a:lumOff val="40000"/>
                      </a:schemeClr>
                    </a:solidFill>
                  </a:tcPr>
                </a:tc>
                <a:tc>
                  <a:txBody>
                    <a:bodyPr/>
                    <a:lstStyle/>
                    <a:p>
                      <a:r>
                        <a:rPr lang="nb-NO" sz="1200" dirty="0" smtClean="0"/>
                        <a:t>Torsdag</a:t>
                      </a:r>
                      <a:endParaRPr lang="nb-NO" sz="1200" dirty="0"/>
                    </a:p>
                  </a:txBody>
                  <a:tcPr>
                    <a:solidFill>
                      <a:schemeClr val="accent5">
                        <a:lumMod val="60000"/>
                        <a:lumOff val="40000"/>
                      </a:schemeClr>
                    </a:solidFill>
                  </a:tcPr>
                </a:tc>
                <a:tc>
                  <a:txBody>
                    <a:bodyPr/>
                    <a:lstStyle/>
                    <a:p>
                      <a:r>
                        <a:rPr lang="nb-NO" sz="1200" dirty="0" smtClean="0"/>
                        <a:t>Fredag</a:t>
                      </a:r>
                      <a:endParaRPr lang="nb-NO" sz="1200" dirty="0"/>
                    </a:p>
                  </a:txBody>
                  <a:tcPr>
                    <a:solidFill>
                      <a:schemeClr val="accent5">
                        <a:lumMod val="60000"/>
                        <a:lumOff val="40000"/>
                      </a:schemeClr>
                    </a:solidFill>
                  </a:tcPr>
                </a:tc>
                <a:tc>
                  <a:txBody>
                    <a:bodyPr/>
                    <a:lstStyle/>
                    <a:p>
                      <a:r>
                        <a:rPr lang="nb-NO" sz="1200" dirty="0" smtClean="0"/>
                        <a:t>Lørdag</a:t>
                      </a:r>
                      <a:endParaRPr lang="nb-NO" sz="1200" dirty="0"/>
                    </a:p>
                  </a:txBody>
                  <a:tcPr>
                    <a:solidFill>
                      <a:schemeClr val="accent5">
                        <a:lumMod val="60000"/>
                        <a:lumOff val="40000"/>
                      </a:schemeClr>
                    </a:solidFill>
                  </a:tcPr>
                </a:tc>
                <a:tc>
                  <a:txBody>
                    <a:bodyPr/>
                    <a:lstStyle/>
                    <a:p>
                      <a:r>
                        <a:rPr lang="nb-NO" sz="1200" dirty="0" smtClean="0"/>
                        <a:t>søndag</a:t>
                      </a:r>
                      <a:endParaRPr lang="nb-NO" sz="1200" dirty="0"/>
                    </a:p>
                  </a:txBody>
                  <a:tcPr>
                    <a:solidFill>
                      <a:schemeClr val="accent5">
                        <a:lumMod val="60000"/>
                        <a:lumOff val="40000"/>
                      </a:schemeClr>
                    </a:solidFill>
                  </a:tcPr>
                </a:tc>
                <a:extLst>
                  <a:ext uri="{0D108BD9-81ED-4DB2-BD59-A6C34878D82A}">
                    <a16:rowId xmlns:a16="http://schemas.microsoft.com/office/drawing/2014/main" xmlns="" val="10000"/>
                  </a:ext>
                </a:extLst>
              </a:tr>
              <a:tr h="513520">
                <a:tc>
                  <a:txBody>
                    <a:bodyPr/>
                    <a:lstStyle/>
                    <a:p>
                      <a:r>
                        <a:rPr lang="nb-NO" sz="1200" dirty="0" smtClean="0"/>
                        <a:t>39</a:t>
                      </a:r>
                      <a:endParaRPr lang="nb-NO" sz="1200" dirty="0"/>
                    </a:p>
                  </a:txBody>
                  <a:tcPr>
                    <a:solidFill>
                      <a:schemeClr val="accent5">
                        <a:lumMod val="20000"/>
                        <a:lumOff val="80000"/>
                      </a:schemeClr>
                    </a:solidFill>
                  </a:tcPr>
                </a:tc>
                <a:tc>
                  <a:txBody>
                    <a:bodyPr/>
                    <a:lstStyle/>
                    <a:p>
                      <a:pPr algn="r"/>
                      <a:endParaRPr lang="nb-NO" sz="800" dirty="0"/>
                    </a:p>
                  </a:txBody>
                  <a:tcPr>
                    <a:solidFill>
                      <a:schemeClr val="accent5">
                        <a:lumMod val="20000"/>
                        <a:lumOff val="80000"/>
                      </a:schemeClr>
                    </a:solidFill>
                  </a:tcPr>
                </a:tc>
                <a:tc>
                  <a:txBody>
                    <a:bodyPr/>
                    <a:lstStyle/>
                    <a:p>
                      <a:pPr algn="r"/>
                      <a:endParaRPr lang="nb-NO" sz="800" dirty="0"/>
                    </a:p>
                  </a:txBody>
                  <a:tcPr>
                    <a:solidFill>
                      <a:schemeClr val="accent5">
                        <a:lumMod val="20000"/>
                        <a:lumOff val="80000"/>
                      </a:schemeClr>
                    </a:solidFill>
                  </a:tcPr>
                </a:tc>
                <a:tc>
                  <a:txBody>
                    <a:bodyPr/>
                    <a:lstStyle/>
                    <a:p>
                      <a:pPr algn="r"/>
                      <a:endParaRPr lang="nb-NO" sz="800" dirty="0"/>
                    </a:p>
                  </a:txBody>
                  <a:tcPr>
                    <a:solidFill>
                      <a:schemeClr val="accent5">
                        <a:lumMod val="20000"/>
                        <a:lumOff val="80000"/>
                      </a:schemeClr>
                    </a:solidFill>
                  </a:tcPr>
                </a:tc>
                <a:tc>
                  <a:txBody>
                    <a:bodyPr/>
                    <a:lstStyle/>
                    <a:p>
                      <a:pPr algn="r"/>
                      <a:endParaRPr lang="nb-NO" sz="800" dirty="0"/>
                    </a:p>
                  </a:txBody>
                  <a:tcPr>
                    <a:solidFill>
                      <a:schemeClr val="accent5">
                        <a:lumMod val="20000"/>
                        <a:lumOff val="80000"/>
                      </a:schemeClr>
                    </a:solidFill>
                  </a:tcPr>
                </a:tc>
                <a:tc>
                  <a:txBody>
                    <a:bodyPr/>
                    <a:lstStyle/>
                    <a:p>
                      <a:pPr algn="r"/>
                      <a:endParaRPr lang="nb-NO" sz="800" dirty="0"/>
                    </a:p>
                  </a:txBody>
                  <a:tcPr>
                    <a:solidFill>
                      <a:schemeClr val="accent5">
                        <a:lumMod val="20000"/>
                        <a:lumOff val="80000"/>
                      </a:schemeClr>
                    </a:solidFill>
                  </a:tcPr>
                </a:tc>
                <a:tc>
                  <a:txBody>
                    <a:bodyPr/>
                    <a:lstStyle/>
                    <a:p>
                      <a:pPr algn="r"/>
                      <a:endParaRPr lang="nb-NO" sz="800" dirty="0"/>
                    </a:p>
                  </a:txBody>
                  <a:tcPr>
                    <a:solidFill>
                      <a:schemeClr val="accent5">
                        <a:lumMod val="20000"/>
                        <a:lumOff val="80000"/>
                      </a:schemeClr>
                    </a:solidFill>
                  </a:tcPr>
                </a:tc>
                <a:tc>
                  <a:txBody>
                    <a:bodyPr/>
                    <a:lstStyle/>
                    <a:p>
                      <a:pPr algn="r"/>
                      <a:r>
                        <a:rPr lang="nb-NO" sz="800" dirty="0" smtClean="0"/>
                        <a:t>1</a:t>
                      </a:r>
                    </a:p>
                    <a:p>
                      <a:pPr marL="0" marR="0" lvl="0" indent="0" algn="r" defTabSz="1007943" rtl="0" eaLnBrk="1" fontAlgn="auto" latinLnBrk="0" hangingPunct="1">
                        <a:lnSpc>
                          <a:spcPct val="100000"/>
                        </a:lnSpc>
                        <a:spcBef>
                          <a:spcPts val="0"/>
                        </a:spcBef>
                        <a:spcAft>
                          <a:spcPts val="0"/>
                        </a:spcAft>
                        <a:buClrTx/>
                        <a:buSzTx/>
                        <a:buFontTx/>
                        <a:buNone/>
                        <a:tabLst/>
                        <a:defRPr/>
                      </a:pPr>
                      <a:r>
                        <a:rPr lang="nb-NO" sz="800" dirty="0" smtClean="0"/>
                        <a:t>Barnehagen 25 år</a:t>
                      </a:r>
                    </a:p>
                    <a:p>
                      <a:pPr algn="r"/>
                      <a:endParaRPr lang="nb-NO" sz="800" dirty="0"/>
                    </a:p>
                  </a:txBody>
                  <a:tcPr>
                    <a:solidFill>
                      <a:schemeClr val="accent5">
                        <a:lumMod val="20000"/>
                        <a:lumOff val="80000"/>
                      </a:schemeClr>
                    </a:solidFill>
                  </a:tcPr>
                </a:tc>
                <a:extLst>
                  <a:ext uri="{0D108BD9-81ED-4DB2-BD59-A6C34878D82A}">
                    <a16:rowId xmlns:a16="http://schemas.microsoft.com/office/drawing/2014/main" xmlns="" val="10001"/>
                  </a:ext>
                </a:extLst>
              </a:tr>
              <a:tr h="452674">
                <a:tc>
                  <a:txBody>
                    <a:bodyPr/>
                    <a:lstStyle/>
                    <a:p>
                      <a:r>
                        <a:rPr lang="nb-NO" sz="1200" dirty="0" smtClean="0"/>
                        <a:t>40</a:t>
                      </a:r>
                    </a:p>
                    <a:p>
                      <a:endParaRPr lang="nb-NO" sz="900" dirty="0"/>
                    </a:p>
                  </a:txBody>
                  <a:tcPr>
                    <a:solidFill>
                      <a:schemeClr val="bg1"/>
                    </a:solidFill>
                  </a:tcPr>
                </a:tc>
                <a:tc>
                  <a:txBody>
                    <a:bodyPr/>
                    <a:lstStyle/>
                    <a:p>
                      <a:pPr algn="r"/>
                      <a:r>
                        <a:rPr lang="nb-NO" sz="800" dirty="0" smtClean="0"/>
                        <a:t>2</a:t>
                      </a:r>
                      <a:endParaRPr lang="nb-NO" sz="800" dirty="0"/>
                    </a:p>
                  </a:txBody>
                  <a:tcPr>
                    <a:solidFill>
                      <a:schemeClr val="bg1"/>
                    </a:solidFill>
                  </a:tcPr>
                </a:tc>
                <a:tc>
                  <a:txBody>
                    <a:bodyPr/>
                    <a:lstStyle/>
                    <a:p>
                      <a:pPr algn="r"/>
                      <a:r>
                        <a:rPr lang="nb-NO" sz="800" smtClean="0"/>
                        <a:t>3</a:t>
                      </a:r>
                      <a:endParaRPr lang="nb-NO" sz="800" dirty="0"/>
                    </a:p>
                  </a:txBody>
                  <a:tcPr>
                    <a:solidFill>
                      <a:schemeClr val="bg1"/>
                    </a:solidFill>
                  </a:tcPr>
                </a:tc>
                <a:tc>
                  <a:txBody>
                    <a:bodyPr/>
                    <a:lstStyle/>
                    <a:p>
                      <a:pPr algn="r"/>
                      <a:r>
                        <a:rPr lang="nb-NO" sz="800" dirty="0" smtClean="0"/>
                        <a:t>4</a:t>
                      </a:r>
                      <a:endParaRPr lang="nb-NO" sz="800" dirty="0"/>
                    </a:p>
                  </a:txBody>
                  <a:tcPr>
                    <a:solidFill>
                      <a:schemeClr val="bg1"/>
                    </a:solidFill>
                  </a:tcPr>
                </a:tc>
                <a:tc>
                  <a:txBody>
                    <a:bodyPr/>
                    <a:lstStyle/>
                    <a:p>
                      <a:pPr algn="r"/>
                      <a:r>
                        <a:rPr lang="nb-NO" sz="800" dirty="0" smtClean="0"/>
                        <a:t>5</a:t>
                      </a:r>
                      <a:endParaRPr lang="nb-NO" sz="800" dirty="0"/>
                    </a:p>
                  </a:txBody>
                  <a:tcPr>
                    <a:solidFill>
                      <a:schemeClr val="bg1"/>
                    </a:solidFill>
                  </a:tcPr>
                </a:tc>
                <a:tc>
                  <a:txBody>
                    <a:bodyPr/>
                    <a:lstStyle/>
                    <a:p>
                      <a:pPr algn="r"/>
                      <a:r>
                        <a:rPr lang="nb-NO" sz="800" dirty="0" smtClean="0"/>
                        <a:t>6</a:t>
                      </a:r>
                      <a:endParaRPr lang="nb-NO" sz="800" dirty="0"/>
                    </a:p>
                  </a:txBody>
                  <a:tcPr>
                    <a:solidFill>
                      <a:schemeClr val="bg1"/>
                    </a:solidFill>
                  </a:tcPr>
                </a:tc>
                <a:tc>
                  <a:txBody>
                    <a:bodyPr/>
                    <a:lstStyle/>
                    <a:p>
                      <a:pPr algn="r"/>
                      <a:r>
                        <a:rPr lang="nb-NO" sz="800" dirty="0" smtClean="0"/>
                        <a:t>7</a:t>
                      </a:r>
                      <a:endParaRPr lang="nb-NO" sz="800" dirty="0"/>
                    </a:p>
                  </a:txBody>
                  <a:tcPr>
                    <a:solidFill>
                      <a:schemeClr val="bg1"/>
                    </a:solidFill>
                  </a:tcPr>
                </a:tc>
                <a:tc>
                  <a:txBody>
                    <a:bodyPr/>
                    <a:lstStyle/>
                    <a:p>
                      <a:pPr algn="r"/>
                      <a:r>
                        <a:rPr lang="nb-NO" sz="800" dirty="0" smtClean="0"/>
                        <a:t>8</a:t>
                      </a:r>
                      <a:endParaRPr lang="nb-NO" sz="800" dirty="0"/>
                    </a:p>
                  </a:txBody>
                  <a:tcPr>
                    <a:solidFill>
                      <a:schemeClr val="bg1"/>
                    </a:solidFill>
                  </a:tcPr>
                </a:tc>
                <a:extLst>
                  <a:ext uri="{0D108BD9-81ED-4DB2-BD59-A6C34878D82A}">
                    <a16:rowId xmlns:a16="http://schemas.microsoft.com/office/drawing/2014/main" xmlns="" val="10002"/>
                  </a:ext>
                </a:extLst>
              </a:tr>
              <a:tr h="501562">
                <a:tc>
                  <a:txBody>
                    <a:bodyPr/>
                    <a:lstStyle/>
                    <a:p>
                      <a:r>
                        <a:rPr lang="nb-NO" sz="1200" dirty="0" smtClean="0"/>
                        <a:t>41</a:t>
                      </a:r>
                      <a:endParaRPr lang="nb-NO" sz="1200" dirty="0"/>
                    </a:p>
                  </a:txBody>
                  <a:tcPr>
                    <a:solidFill>
                      <a:schemeClr val="accent5">
                        <a:lumMod val="20000"/>
                        <a:lumOff val="80000"/>
                      </a:schemeClr>
                    </a:solidFill>
                  </a:tcPr>
                </a:tc>
                <a:tc>
                  <a:txBody>
                    <a:bodyPr/>
                    <a:lstStyle/>
                    <a:p>
                      <a:pPr algn="r"/>
                      <a:r>
                        <a:rPr lang="nb-NO" sz="800" dirty="0" smtClean="0"/>
                        <a:t>9</a:t>
                      </a:r>
                      <a:endParaRPr lang="nb-NO" sz="800" dirty="0"/>
                    </a:p>
                  </a:txBody>
                  <a:tcPr>
                    <a:solidFill>
                      <a:schemeClr val="accent5">
                        <a:lumMod val="20000"/>
                        <a:lumOff val="80000"/>
                      </a:schemeClr>
                    </a:solidFill>
                  </a:tcPr>
                </a:tc>
                <a:tc>
                  <a:txBody>
                    <a:bodyPr/>
                    <a:lstStyle/>
                    <a:p>
                      <a:pPr algn="r"/>
                      <a:r>
                        <a:rPr lang="nb-NO" sz="800" dirty="0" smtClean="0"/>
                        <a:t>10</a:t>
                      </a:r>
                      <a:endParaRPr lang="nb-NO" sz="800" dirty="0"/>
                    </a:p>
                  </a:txBody>
                  <a:tcPr>
                    <a:solidFill>
                      <a:schemeClr val="accent5">
                        <a:lumMod val="20000"/>
                        <a:lumOff val="80000"/>
                      </a:schemeClr>
                    </a:solidFill>
                  </a:tcPr>
                </a:tc>
                <a:tc>
                  <a:txBody>
                    <a:bodyPr/>
                    <a:lstStyle/>
                    <a:p>
                      <a:pPr algn="r"/>
                      <a:r>
                        <a:rPr lang="nb-NO" sz="800" dirty="0" smtClean="0"/>
                        <a:t>11</a:t>
                      </a:r>
                      <a:endParaRPr lang="nb-NO" sz="800" dirty="0"/>
                    </a:p>
                  </a:txBody>
                  <a:tcPr>
                    <a:solidFill>
                      <a:schemeClr val="accent5">
                        <a:lumMod val="20000"/>
                        <a:lumOff val="80000"/>
                      </a:schemeClr>
                    </a:solidFill>
                  </a:tcPr>
                </a:tc>
                <a:tc>
                  <a:txBody>
                    <a:bodyPr/>
                    <a:lstStyle/>
                    <a:p>
                      <a:pPr algn="r"/>
                      <a:r>
                        <a:rPr lang="nb-NO" sz="800" dirty="0" smtClean="0"/>
                        <a:t>12</a:t>
                      </a:r>
                      <a:endParaRPr lang="nb-NO" sz="800" dirty="0"/>
                    </a:p>
                  </a:txBody>
                  <a:tcPr>
                    <a:solidFill>
                      <a:schemeClr val="accent5">
                        <a:lumMod val="20000"/>
                        <a:lumOff val="80000"/>
                      </a:schemeClr>
                    </a:solidFill>
                  </a:tcPr>
                </a:tc>
                <a:tc>
                  <a:txBody>
                    <a:bodyPr/>
                    <a:lstStyle/>
                    <a:p>
                      <a:pPr algn="r"/>
                      <a:r>
                        <a:rPr lang="nb-NO" sz="800" dirty="0" smtClean="0"/>
                        <a:t>13</a:t>
                      </a:r>
                      <a:endParaRPr lang="nb-NO" sz="800" dirty="0"/>
                    </a:p>
                  </a:txBody>
                  <a:tcPr>
                    <a:solidFill>
                      <a:schemeClr val="accent5">
                        <a:lumMod val="20000"/>
                        <a:lumOff val="80000"/>
                      </a:schemeClr>
                    </a:solidFill>
                  </a:tcPr>
                </a:tc>
                <a:tc>
                  <a:txBody>
                    <a:bodyPr/>
                    <a:lstStyle/>
                    <a:p>
                      <a:pPr algn="r"/>
                      <a:r>
                        <a:rPr lang="nb-NO" sz="800" dirty="0" smtClean="0"/>
                        <a:t>14</a:t>
                      </a:r>
                      <a:endParaRPr lang="nb-NO" sz="800" dirty="0"/>
                    </a:p>
                  </a:txBody>
                  <a:tcPr>
                    <a:solidFill>
                      <a:schemeClr val="accent5">
                        <a:lumMod val="20000"/>
                        <a:lumOff val="80000"/>
                      </a:schemeClr>
                    </a:solidFill>
                  </a:tcPr>
                </a:tc>
                <a:tc>
                  <a:txBody>
                    <a:bodyPr/>
                    <a:lstStyle/>
                    <a:p>
                      <a:pPr algn="r"/>
                      <a:r>
                        <a:rPr lang="nb-NO" sz="800" dirty="0" smtClean="0"/>
                        <a:t>15</a:t>
                      </a:r>
                      <a:endParaRPr lang="nb-NO" sz="800" dirty="0"/>
                    </a:p>
                  </a:txBody>
                  <a:tcPr>
                    <a:solidFill>
                      <a:schemeClr val="accent5">
                        <a:lumMod val="20000"/>
                        <a:lumOff val="80000"/>
                      </a:schemeClr>
                    </a:solidFill>
                  </a:tcPr>
                </a:tc>
                <a:extLst>
                  <a:ext uri="{0D108BD9-81ED-4DB2-BD59-A6C34878D82A}">
                    <a16:rowId xmlns:a16="http://schemas.microsoft.com/office/drawing/2014/main" xmlns="" val="10003"/>
                  </a:ext>
                </a:extLst>
              </a:tr>
              <a:tr h="591681">
                <a:tc>
                  <a:txBody>
                    <a:bodyPr/>
                    <a:lstStyle/>
                    <a:p>
                      <a:r>
                        <a:rPr lang="nb-NO" sz="1200" dirty="0" smtClean="0"/>
                        <a:t>42</a:t>
                      </a:r>
                      <a:endParaRPr lang="nb-NO" sz="1200" dirty="0"/>
                    </a:p>
                  </a:txBody>
                  <a:tcPr>
                    <a:solidFill>
                      <a:schemeClr val="bg1"/>
                    </a:solidFill>
                  </a:tcPr>
                </a:tc>
                <a:tc>
                  <a:txBody>
                    <a:bodyPr/>
                    <a:lstStyle/>
                    <a:p>
                      <a:pPr algn="r"/>
                      <a:r>
                        <a:rPr lang="nb-NO" sz="800" dirty="0" smtClean="0"/>
                        <a:t>23</a:t>
                      </a:r>
                      <a:endParaRPr lang="nb-NO" sz="800" dirty="0"/>
                    </a:p>
                  </a:txBody>
                  <a:tcPr>
                    <a:solidFill>
                      <a:schemeClr val="bg1"/>
                    </a:solidFill>
                  </a:tcPr>
                </a:tc>
                <a:tc>
                  <a:txBody>
                    <a:bodyPr/>
                    <a:lstStyle/>
                    <a:p>
                      <a:pPr algn="r"/>
                      <a:r>
                        <a:rPr lang="nb-NO" sz="800" dirty="0" smtClean="0"/>
                        <a:t>24</a:t>
                      </a:r>
                      <a:endParaRPr lang="nb-NO" sz="800" dirty="0"/>
                    </a:p>
                  </a:txBody>
                  <a:tcPr>
                    <a:solidFill>
                      <a:schemeClr val="bg1"/>
                    </a:solidFill>
                  </a:tcPr>
                </a:tc>
                <a:tc>
                  <a:txBody>
                    <a:bodyPr/>
                    <a:lstStyle/>
                    <a:p>
                      <a:pPr algn="r"/>
                      <a:r>
                        <a:rPr lang="nb-NO" sz="800" dirty="0" smtClean="0"/>
                        <a:t>25</a:t>
                      </a:r>
                      <a:endParaRPr lang="nb-NO" sz="800" dirty="0"/>
                    </a:p>
                  </a:txBody>
                  <a:tcPr>
                    <a:solidFill>
                      <a:schemeClr val="bg1"/>
                    </a:solidFill>
                  </a:tcPr>
                </a:tc>
                <a:tc>
                  <a:txBody>
                    <a:bodyPr/>
                    <a:lstStyle/>
                    <a:p>
                      <a:pPr algn="r"/>
                      <a:r>
                        <a:rPr lang="nb-NO" sz="800" dirty="0" smtClean="0"/>
                        <a:t>26</a:t>
                      </a:r>
                      <a:endParaRPr lang="nb-NO" sz="800" dirty="0"/>
                    </a:p>
                  </a:txBody>
                  <a:tcPr>
                    <a:solidFill>
                      <a:schemeClr val="bg1"/>
                    </a:solidFill>
                  </a:tcPr>
                </a:tc>
                <a:tc>
                  <a:txBody>
                    <a:bodyPr/>
                    <a:lstStyle/>
                    <a:p>
                      <a:pPr algn="r"/>
                      <a:r>
                        <a:rPr lang="nb-NO" sz="800" dirty="0" smtClean="0"/>
                        <a:t>27</a:t>
                      </a:r>
                      <a:endParaRPr lang="nb-NO" sz="800" dirty="0"/>
                    </a:p>
                  </a:txBody>
                  <a:tcPr>
                    <a:solidFill>
                      <a:schemeClr val="bg1"/>
                    </a:solidFill>
                  </a:tcPr>
                </a:tc>
                <a:tc>
                  <a:txBody>
                    <a:bodyPr/>
                    <a:lstStyle/>
                    <a:p>
                      <a:pPr algn="r"/>
                      <a:r>
                        <a:rPr lang="nb-NO" sz="800" dirty="0" smtClean="0"/>
                        <a:t>28</a:t>
                      </a:r>
                      <a:endParaRPr lang="nb-NO" sz="800" dirty="0"/>
                    </a:p>
                  </a:txBody>
                  <a:tcPr>
                    <a:solidFill>
                      <a:schemeClr val="bg1"/>
                    </a:solidFill>
                  </a:tcPr>
                </a:tc>
                <a:tc>
                  <a:txBody>
                    <a:bodyPr/>
                    <a:lstStyle/>
                    <a:p>
                      <a:pPr algn="r"/>
                      <a:r>
                        <a:rPr lang="nb-NO" sz="800" dirty="0" smtClean="0"/>
                        <a:t>29</a:t>
                      </a:r>
                      <a:endParaRPr lang="nb-NO" sz="800" dirty="0"/>
                    </a:p>
                  </a:txBody>
                  <a:tcPr>
                    <a:solidFill>
                      <a:schemeClr val="bg1"/>
                    </a:solidFill>
                  </a:tcPr>
                </a:tc>
                <a:extLst>
                  <a:ext uri="{0D108BD9-81ED-4DB2-BD59-A6C34878D82A}">
                    <a16:rowId xmlns:a16="http://schemas.microsoft.com/office/drawing/2014/main" xmlns="" val="10004"/>
                  </a:ext>
                </a:extLst>
              </a:tr>
              <a:tr h="604347">
                <a:tc>
                  <a:txBody>
                    <a:bodyPr/>
                    <a:lstStyle/>
                    <a:p>
                      <a:r>
                        <a:rPr lang="nb-NO" sz="1200" dirty="0" smtClean="0"/>
                        <a:t>43</a:t>
                      </a:r>
                      <a:endParaRPr lang="nb-NO" sz="1200" dirty="0"/>
                    </a:p>
                  </a:txBody>
                  <a:tcPr>
                    <a:solidFill>
                      <a:schemeClr val="accent5">
                        <a:lumMod val="20000"/>
                        <a:lumOff val="80000"/>
                      </a:schemeClr>
                    </a:solidFill>
                  </a:tcPr>
                </a:tc>
                <a:tc>
                  <a:txBody>
                    <a:bodyPr/>
                    <a:lstStyle/>
                    <a:p>
                      <a:pPr algn="r"/>
                      <a:r>
                        <a:rPr lang="nb-NO" sz="800" dirty="0" smtClean="0"/>
                        <a:t>23</a:t>
                      </a:r>
                      <a:endParaRPr lang="nb-NO" sz="800" dirty="0"/>
                    </a:p>
                  </a:txBody>
                  <a:tcPr>
                    <a:solidFill>
                      <a:schemeClr val="accent5">
                        <a:lumMod val="20000"/>
                        <a:lumOff val="80000"/>
                      </a:schemeClr>
                    </a:solidFill>
                  </a:tcPr>
                </a:tc>
                <a:tc>
                  <a:txBody>
                    <a:bodyPr/>
                    <a:lstStyle/>
                    <a:p>
                      <a:pPr algn="r"/>
                      <a:r>
                        <a:rPr lang="nb-NO" sz="800" dirty="0" smtClean="0"/>
                        <a:t>24</a:t>
                      </a:r>
                    </a:p>
                    <a:p>
                      <a:pPr algn="r"/>
                      <a:r>
                        <a:rPr lang="nb-NO" sz="800" dirty="0" smtClean="0"/>
                        <a:t>FN dagen</a:t>
                      </a:r>
                    </a:p>
                    <a:p>
                      <a:pPr algn="r"/>
                      <a:endParaRPr lang="nb-NO" sz="800" dirty="0"/>
                    </a:p>
                  </a:txBody>
                  <a:tcPr>
                    <a:solidFill>
                      <a:schemeClr val="accent5">
                        <a:lumMod val="20000"/>
                        <a:lumOff val="80000"/>
                      </a:schemeClr>
                    </a:solidFill>
                  </a:tcPr>
                </a:tc>
                <a:tc>
                  <a:txBody>
                    <a:bodyPr/>
                    <a:lstStyle/>
                    <a:p>
                      <a:pPr algn="r"/>
                      <a:r>
                        <a:rPr lang="nb-NO" sz="800" dirty="0" smtClean="0"/>
                        <a:t>25</a:t>
                      </a:r>
                      <a:endParaRPr lang="nb-NO" sz="800" dirty="0"/>
                    </a:p>
                  </a:txBody>
                  <a:tcPr>
                    <a:solidFill>
                      <a:schemeClr val="accent5">
                        <a:lumMod val="20000"/>
                        <a:lumOff val="80000"/>
                      </a:schemeClr>
                    </a:solidFill>
                  </a:tcPr>
                </a:tc>
                <a:tc>
                  <a:txBody>
                    <a:bodyPr/>
                    <a:lstStyle/>
                    <a:p>
                      <a:pPr algn="r"/>
                      <a:r>
                        <a:rPr lang="nb-NO" sz="800" dirty="0" smtClean="0"/>
                        <a:t>26</a:t>
                      </a:r>
                      <a:endParaRPr lang="nb-NO" sz="800" dirty="0"/>
                    </a:p>
                  </a:txBody>
                  <a:tcPr>
                    <a:solidFill>
                      <a:schemeClr val="accent5">
                        <a:lumMod val="20000"/>
                        <a:lumOff val="80000"/>
                      </a:schemeClr>
                    </a:solidFill>
                  </a:tcPr>
                </a:tc>
                <a:tc>
                  <a:txBody>
                    <a:bodyPr/>
                    <a:lstStyle/>
                    <a:p>
                      <a:pPr algn="r"/>
                      <a:r>
                        <a:rPr lang="nb-NO" sz="800" dirty="0" smtClean="0"/>
                        <a:t>27</a:t>
                      </a:r>
                      <a:endParaRPr lang="nb-NO" sz="800" dirty="0"/>
                    </a:p>
                  </a:txBody>
                  <a:tcPr>
                    <a:solidFill>
                      <a:schemeClr val="accent5">
                        <a:lumMod val="20000"/>
                        <a:lumOff val="80000"/>
                      </a:schemeClr>
                    </a:solidFill>
                  </a:tcPr>
                </a:tc>
                <a:tc>
                  <a:txBody>
                    <a:bodyPr/>
                    <a:lstStyle/>
                    <a:p>
                      <a:pPr algn="r"/>
                      <a:r>
                        <a:rPr lang="nb-NO" sz="800" dirty="0" smtClean="0"/>
                        <a:t>28</a:t>
                      </a:r>
                      <a:endParaRPr lang="nb-NO" sz="800" dirty="0"/>
                    </a:p>
                  </a:txBody>
                  <a:tcPr>
                    <a:solidFill>
                      <a:schemeClr val="accent5">
                        <a:lumMod val="20000"/>
                        <a:lumOff val="80000"/>
                      </a:schemeClr>
                    </a:solidFill>
                  </a:tcPr>
                </a:tc>
                <a:tc>
                  <a:txBody>
                    <a:bodyPr/>
                    <a:lstStyle/>
                    <a:p>
                      <a:pPr algn="r"/>
                      <a:r>
                        <a:rPr lang="nb-NO" sz="800" dirty="0" smtClean="0"/>
                        <a:t>29</a:t>
                      </a:r>
                      <a:endParaRPr lang="nb-NO" sz="800" dirty="0"/>
                    </a:p>
                  </a:txBody>
                  <a:tcPr>
                    <a:solidFill>
                      <a:schemeClr val="accent5">
                        <a:lumMod val="20000"/>
                        <a:lumOff val="80000"/>
                      </a:schemeClr>
                    </a:solidFill>
                  </a:tcPr>
                </a:tc>
              </a:tr>
              <a:tr h="597529">
                <a:tc>
                  <a:txBody>
                    <a:bodyPr/>
                    <a:lstStyle/>
                    <a:p>
                      <a:r>
                        <a:rPr lang="nb-NO" sz="1200" dirty="0" smtClean="0"/>
                        <a:t>44</a:t>
                      </a:r>
                    </a:p>
                    <a:p>
                      <a:r>
                        <a:rPr lang="nb-NO" sz="800" dirty="0" err="1" smtClean="0"/>
                        <a:t>Ruskenuke</a:t>
                      </a:r>
                      <a:endParaRPr lang="nb-NO" sz="800" dirty="0"/>
                    </a:p>
                  </a:txBody>
                  <a:tcPr>
                    <a:solidFill>
                      <a:schemeClr val="bg1"/>
                    </a:solidFill>
                  </a:tcPr>
                </a:tc>
                <a:tc>
                  <a:txBody>
                    <a:bodyPr/>
                    <a:lstStyle/>
                    <a:p>
                      <a:pPr algn="r"/>
                      <a:r>
                        <a:rPr lang="nb-NO" sz="800" dirty="0" smtClean="0"/>
                        <a:t>30</a:t>
                      </a:r>
                      <a:endParaRPr lang="nb-NO" sz="800" dirty="0"/>
                    </a:p>
                  </a:txBody>
                  <a:tcPr>
                    <a:solidFill>
                      <a:schemeClr val="bg1"/>
                    </a:solidFill>
                  </a:tcPr>
                </a:tc>
                <a:tc>
                  <a:txBody>
                    <a:bodyPr/>
                    <a:lstStyle/>
                    <a:p>
                      <a:pPr algn="r"/>
                      <a:r>
                        <a:rPr lang="nb-NO" sz="800" dirty="0" smtClean="0"/>
                        <a:t>31</a:t>
                      </a:r>
                    </a:p>
                    <a:p>
                      <a:pPr algn="r"/>
                      <a:r>
                        <a:rPr lang="nb-NO" sz="800" dirty="0" err="1" smtClean="0"/>
                        <a:t>Halloween</a:t>
                      </a:r>
                      <a:r>
                        <a:rPr lang="nb-NO" sz="800" dirty="0" smtClean="0"/>
                        <a:t>/</a:t>
                      </a:r>
                    </a:p>
                    <a:p>
                      <a:pPr algn="r"/>
                      <a:r>
                        <a:rPr lang="nb-NO" sz="800" dirty="0" smtClean="0"/>
                        <a:t>vennskapsfest</a:t>
                      </a:r>
                      <a:endParaRPr lang="nb-NO" sz="800" dirty="0"/>
                    </a:p>
                  </a:txBody>
                  <a:tcPr>
                    <a:solidFill>
                      <a:schemeClr val="bg1"/>
                    </a:solidFill>
                  </a:tcPr>
                </a:tc>
                <a:tc>
                  <a:txBody>
                    <a:bodyPr/>
                    <a:lstStyle/>
                    <a:p>
                      <a:pPr algn="r"/>
                      <a:endParaRPr lang="nb-NO" sz="800" dirty="0"/>
                    </a:p>
                  </a:txBody>
                  <a:tcPr>
                    <a:solidFill>
                      <a:schemeClr val="bg1"/>
                    </a:solidFill>
                  </a:tcPr>
                </a:tc>
                <a:tc>
                  <a:txBody>
                    <a:bodyPr/>
                    <a:lstStyle/>
                    <a:p>
                      <a:pPr algn="r"/>
                      <a:endParaRPr lang="nb-NO" sz="800" dirty="0"/>
                    </a:p>
                  </a:txBody>
                  <a:tcPr>
                    <a:solidFill>
                      <a:schemeClr val="bg1"/>
                    </a:solidFill>
                  </a:tcPr>
                </a:tc>
                <a:tc>
                  <a:txBody>
                    <a:bodyPr/>
                    <a:lstStyle/>
                    <a:p>
                      <a:pPr algn="r"/>
                      <a:endParaRPr lang="nb-NO" sz="800" dirty="0"/>
                    </a:p>
                  </a:txBody>
                  <a:tcPr>
                    <a:solidFill>
                      <a:schemeClr val="bg1"/>
                    </a:solidFill>
                  </a:tcPr>
                </a:tc>
                <a:tc>
                  <a:txBody>
                    <a:bodyPr/>
                    <a:lstStyle/>
                    <a:p>
                      <a:pPr algn="r"/>
                      <a:endParaRPr lang="nb-NO" sz="800" dirty="0"/>
                    </a:p>
                  </a:txBody>
                  <a:tcPr>
                    <a:solidFill>
                      <a:schemeClr val="bg1"/>
                    </a:solidFill>
                  </a:tcPr>
                </a:tc>
                <a:tc>
                  <a:txBody>
                    <a:bodyPr/>
                    <a:lstStyle/>
                    <a:p>
                      <a:pPr algn="r"/>
                      <a:endParaRPr lang="nb-NO" sz="800" dirty="0"/>
                    </a:p>
                  </a:txBody>
                  <a:tcPr>
                    <a:solidFill>
                      <a:schemeClr val="bg1"/>
                    </a:solidFill>
                  </a:tcPr>
                </a:tc>
                <a:extLst>
                  <a:ext uri="{0D108BD9-81ED-4DB2-BD59-A6C34878D82A}">
                    <a16:rowId xmlns:a16="http://schemas.microsoft.com/office/drawing/2014/main" xmlns="" val="10005"/>
                  </a:ext>
                </a:extLst>
              </a:tr>
            </a:tbl>
          </a:graphicData>
        </a:graphic>
      </p:graphicFrame>
      <p:pic>
        <p:nvPicPr>
          <p:cNvPr id="5" name="Bilde 4"/>
          <p:cNvPicPr>
            <a:picLocks noChangeAspect="1"/>
          </p:cNvPicPr>
          <p:nvPr/>
        </p:nvPicPr>
        <p:blipFill>
          <a:blip r:embed="rId2" cstate="print">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tretch>
            <a:fillRect/>
          </a:stretch>
        </p:blipFill>
        <p:spPr>
          <a:xfrm>
            <a:off x="8582813" y="4728229"/>
            <a:ext cx="2109000" cy="2940087"/>
          </a:xfrm>
          <a:prstGeom prst="rect">
            <a:avLst/>
          </a:prstGeom>
          <a:ln>
            <a:noFill/>
          </a:ln>
          <a:effectLst>
            <a:softEdge rad="112500"/>
          </a:effectLst>
        </p:spPr>
      </p:pic>
      <p:pic>
        <p:nvPicPr>
          <p:cNvPr id="3" name="Bilde 2"/>
          <p:cNvPicPr>
            <a:picLocks noChangeAspect="1"/>
          </p:cNvPicPr>
          <p:nvPr/>
        </p:nvPicPr>
        <p:blipFill>
          <a:blip r:embed="rId4">
            <a:grayscl/>
            <a:extLst>
              <a:ext uri="{28A0092B-C50C-407E-A947-70E740481C1C}">
                <a14:useLocalDpi xmlns:a14="http://schemas.microsoft.com/office/drawing/2010/main" val="0"/>
              </a:ext>
            </a:extLst>
          </a:blip>
          <a:stretch>
            <a:fillRect/>
          </a:stretch>
        </p:blipFill>
        <p:spPr>
          <a:xfrm>
            <a:off x="96637" y="46102"/>
            <a:ext cx="3382003" cy="1899558"/>
          </a:xfrm>
          <a:prstGeom prst="rect">
            <a:avLst/>
          </a:prstGeom>
          <a:ln>
            <a:noFill/>
          </a:ln>
          <a:effectLst>
            <a:softEdge rad="112500"/>
          </a:effectLst>
        </p:spPr>
      </p:pic>
    </p:spTree>
    <p:extLst>
      <p:ext uri="{BB962C8B-B14F-4D97-AF65-F5344CB8AC3E}">
        <p14:creationId xmlns:p14="http://schemas.microsoft.com/office/powerpoint/2010/main" val="180909572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sp>
        <p:nvSpPr>
          <p:cNvPr id="2" name="Tittel 1"/>
          <p:cNvSpPr>
            <a:spLocks noGrp="1"/>
          </p:cNvSpPr>
          <p:nvPr>
            <p:ph type="title"/>
          </p:nvPr>
        </p:nvSpPr>
        <p:spPr>
          <a:xfrm>
            <a:off x="480774" y="551109"/>
            <a:ext cx="9053451" cy="756924"/>
          </a:xfrm>
        </p:spPr>
        <p:txBody>
          <a:bodyPr>
            <a:normAutofit fontScale="90000"/>
          </a:bodyPr>
          <a:lstStyle/>
          <a:p>
            <a:pPr algn="ctr"/>
            <a:r>
              <a:rPr lang="nb-NO" sz="4000" dirty="0" smtClean="0">
                <a:latin typeface="Ink Free" panose="03080402000500000000" pitchFamily="66" charset="0"/>
              </a:rPr>
              <a:t>TA VARE PÅ DYR OG MILJØ</a:t>
            </a:r>
            <a:r>
              <a:rPr lang="nb-NO" dirty="0"/>
              <a:t/>
            </a:r>
            <a:br>
              <a:rPr lang="nb-NO" dirty="0"/>
            </a:br>
            <a:endParaRPr lang="nb-NO" dirty="0">
              <a:solidFill>
                <a:srgbClr val="00B050"/>
              </a:solidFill>
            </a:endParaRPr>
          </a:p>
        </p:txBody>
      </p:sp>
      <p:sp useBgFill="1">
        <p:nvSpPr>
          <p:cNvPr id="7" name="Plassholder for innhold 6"/>
          <p:cNvSpPr>
            <a:spLocks noGrp="1"/>
          </p:cNvSpPr>
          <p:nvPr>
            <p:ph sz="half" idx="1"/>
          </p:nvPr>
        </p:nvSpPr>
        <p:spPr>
          <a:xfrm>
            <a:off x="3036784" y="3884004"/>
            <a:ext cx="3991732" cy="3035680"/>
          </a:xfrm>
        </p:spPr>
        <p:txBody>
          <a:bodyPr>
            <a:noAutofit/>
          </a:bodyPr>
          <a:lstStyle/>
          <a:p>
            <a:pPr marL="0" indent="0">
              <a:buNone/>
            </a:pPr>
            <a:r>
              <a:rPr lang="nb-NO" sz="1200" b="1" dirty="0" smtClean="0">
                <a:latin typeface="Ink Free" panose="03080402000500000000" pitchFamily="66" charset="0"/>
              </a:rPr>
              <a:t>Ideboks:</a:t>
            </a:r>
            <a:endParaRPr lang="nb-NO" sz="1200" dirty="0">
              <a:solidFill>
                <a:schemeClr val="tx1"/>
              </a:solidFill>
              <a:latin typeface="Ink Free" panose="03080402000500000000" pitchFamily="66" charset="0"/>
            </a:endParaRPr>
          </a:p>
          <a:p>
            <a:pPr marL="342900" lvl="0" indent="-342900">
              <a:spcAft>
                <a:spcPts val="0"/>
              </a:spcAft>
              <a:buFont typeface="Wingdings" panose="05000000000000000000" pitchFamily="2" charset="2"/>
              <a:buChar char=""/>
            </a:pPr>
            <a:r>
              <a:rPr lang="nb-NO" sz="1200" dirty="0" smtClean="0">
                <a:latin typeface="Ink Free" panose="03080402000500000000" pitchFamily="66" charset="0"/>
                <a:ea typeface="Calibri" panose="020F0502020204030204" pitchFamily="34" charset="0"/>
                <a:cs typeface="Times New Roman" panose="02020603050405020304" pitchFamily="18" charset="0"/>
              </a:rPr>
              <a:t>Vi lager forskjellig type mat til fuglene.</a:t>
            </a:r>
          </a:p>
          <a:p>
            <a:pPr marL="342900" lvl="0" indent="-342900">
              <a:spcAft>
                <a:spcPts val="0"/>
              </a:spcAft>
              <a:buFont typeface="Wingdings" panose="05000000000000000000" pitchFamily="2" charset="2"/>
              <a:buChar char=""/>
            </a:pPr>
            <a:r>
              <a:rPr lang="nb-NO" sz="1200" dirty="0" smtClean="0">
                <a:latin typeface="Ink Free" panose="03080402000500000000" pitchFamily="66" charset="0"/>
              </a:rPr>
              <a:t>Får </a:t>
            </a:r>
            <a:r>
              <a:rPr lang="nb-NO" sz="1200" dirty="0">
                <a:latin typeface="Ink Free" panose="03080402000500000000" pitchFamily="66" charset="0"/>
              </a:rPr>
              <a:t>vi tak i korn for å lage julenek</a:t>
            </a:r>
            <a:r>
              <a:rPr lang="nb-NO" sz="1200" dirty="0" smtClean="0">
                <a:latin typeface="Ink Free" panose="03080402000500000000" pitchFamily="66" charset="0"/>
              </a:rPr>
              <a:t>?</a:t>
            </a:r>
            <a:endParaRPr lang="nb-NO" sz="1200" dirty="0" smtClean="0">
              <a:latin typeface="Ink Free" panose="03080402000500000000" pitchFamily="66" charset="0"/>
              <a:ea typeface="Calibri" panose="020F0502020204030204" pitchFamily="34" charset="0"/>
              <a:cs typeface="Times New Roman" panose="02020603050405020304" pitchFamily="18" charset="0"/>
            </a:endParaRPr>
          </a:p>
          <a:p>
            <a:pPr marL="342900" lvl="0" indent="-342900">
              <a:spcAft>
                <a:spcPts val="0"/>
              </a:spcAft>
              <a:buFont typeface="Wingdings" panose="05000000000000000000" pitchFamily="2" charset="2"/>
              <a:buChar char=""/>
            </a:pPr>
            <a:r>
              <a:rPr lang="nb-NO" sz="1200" dirty="0" smtClean="0">
                <a:solidFill>
                  <a:schemeClr val="tx1"/>
                </a:solidFill>
                <a:latin typeface="Ink Free" panose="03080402000500000000" pitchFamily="66" charset="0"/>
                <a:ea typeface="Calibri" panose="020F0502020204030204" pitchFamily="34" charset="0"/>
                <a:cs typeface="Times New Roman" panose="02020603050405020304" pitchFamily="18" charset="0"/>
              </a:rPr>
              <a:t>Vi har fokus på dyrelyder</a:t>
            </a:r>
            <a:endParaRPr lang="nb-NO" sz="1200" dirty="0">
              <a:solidFill>
                <a:schemeClr val="tx1"/>
              </a:solidFill>
              <a:latin typeface="Ink Free" panose="03080402000500000000" pitchFamily="66" charset="0"/>
              <a:ea typeface="Calibri" panose="020F0502020204030204" pitchFamily="34" charset="0"/>
              <a:cs typeface="Times New Roman" panose="02020603050405020304" pitchFamily="18" charset="0"/>
            </a:endParaRPr>
          </a:p>
          <a:p>
            <a:pPr marL="342900" lvl="0" indent="-342900">
              <a:spcAft>
                <a:spcPts val="800"/>
              </a:spcAft>
              <a:buFont typeface="Wingdings" panose="05000000000000000000" pitchFamily="2" charset="2"/>
              <a:buChar char=""/>
            </a:pPr>
            <a:r>
              <a:rPr lang="nb-NO" sz="1200" dirty="0" smtClean="0">
                <a:latin typeface="Ink Free" panose="03080402000500000000" pitchFamily="66" charset="0"/>
                <a:ea typeface="Calibri" panose="020F0502020204030204" pitchFamily="34" charset="0"/>
                <a:cs typeface="Times New Roman" panose="02020603050405020304" pitchFamily="18" charset="0"/>
              </a:rPr>
              <a:t>Hvordan </a:t>
            </a:r>
            <a:r>
              <a:rPr lang="nb-NO" sz="1200" dirty="0">
                <a:latin typeface="Ink Free" panose="03080402000500000000" pitchFamily="66" charset="0"/>
                <a:ea typeface="Calibri" panose="020F0502020204030204" pitchFamily="34" charset="0"/>
                <a:cs typeface="Times New Roman" panose="02020603050405020304" pitchFamily="18" charset="0"/>
              </a:rPr>
              <a:t>kan vi ta best mulig vare på </a:t>
            </a:r>
            <a:r>
              <a:rPr lang="nb-NO" sz="1200" dirty="0" smtClean="0">
                <a:latin typeface="Ink Free" panose="03080402000500000000" pitchFamily="66" charset="0"/>
                <a:ea typeface="Calibri" panose="020F0502020204030204" pitchFamily="34" charset="0"/>
                <a:cs typeface="Times New Roman" panose="02020603050405020304" pitchFamily="18" charset="0"/>
              </a:rPr>
              <a:t>dyrene og miljøet </a:t>
            </a:r>
            <a:r>
              <a:rPr lang="nb-NO" sz="1200" dirty="0">
                <a:latin typeface="Ink Free" panose="03080402000500000000" pitchFamily="66" charset="0"/>
                <a:ea typeface="Calibri" panose="020F0502020204030204" pitchFamily="34" charset="0"/>
                <a:cs typeface="Times New Roman" panose="02020603050405020304" pitchFamily="18" charset="0"/>
              </a:rPr>
              <a:t>rundt oss? Vi tenker kreativt, og prøver å legge til rette for at </a:t>
            </a:r>
            <a:r>
              <a:rPr lang="nb-NO" sz="1200" dirty="0" smtClean="0">
                <a:latin typeface="Ink Free" panose="03080402000500000000" pitchFamily="66" charset="0"/>
                <a:ea typeface="Calibri" panose="020F0502020204030204" pitchFamily="34" charset="0"/>
                <a:cs typeface="Times New Roman" panose="02020603050405020304" pitchFamily="18" charset="0"/>
              </a:rPr>
              <a:t>dyrene og naturen </a:t>
            </a:r>
            <a:r>
              <a:rPr lang="nb-NO" sz="1200" dirty="0">
                <a:latin typeface="Ink Free" panose="03080402000500000000" pitchFamily="66" charset="0"/>
                <a:ea typeface="Calibri" panose="020F0502020204030204" pitchFamily="34" charset="0"/>
                <a:cs typeface="Times New Roman" panose="02020603050405020304" pitchFamily="18" charset="0"/>
              </a:rPr>
              <a:t>skal ha det </a:t>
            </a:r>
            <a:r>
              <a:rPr lang="nb-NO" sz="1200" dirty="0" smtClean="0">
                <a:latin typeface="Ink Free" panose="03080402000500000000" pitchFamily="66" charset="0"/>
                <a:ea typeface="Calibri" panose="020F0502020204030204" pitchFamily="34" charset="0"/>
                <a:cs typeface="Times New Roman" panose="02020603050405020304" pitchFamily="18" charset="0"/>
              </a:rPr>
              <a:t>bra.</a:t>
            </a:r>
          </a:p>
          <a:p>
            <a:pPr marL="342900" lvl="0" indent="-342900">
              <a:spcAft>
                <a:spcPts val="800"/>
              </a:spcAft>
              <a:buFont typeface="Wingdings" panose="05000000000000000000" pitchFamily="2" charset="2"/>
              <a:buChar char=""/>
            </a:pPr>
            <a:r>
              <a:rPr lang="nb-NO" sz="1200" dirty="0" smtClean="0">
                <a:latin typeface="Ink Free" panose="03080402000500000000" pitchFamily="66" charset="0"/>
                <a:ea typeface="Calibri" panose="020F0502020204030204" pitchFamily="34" charset="0"/>
                <a:cs typeface="Times New Roman" panose="02020603050405020304" pitchFamily="18" charset="0"/>
              </a:rPr>
              <a:t>Gjenvinning, Bærekraftig utvikling</a:t>
            </a:r>
          </a:p>
          <a:p>
            <a:pPr marL="342900" lvl="0" indent="-342900">
              <a:spcAft>
                <a:spcPts val="800"/>
              </a:spcAft>
              <a:buFont typeface="Wingdings" panose="05000000000000000000" pitchFamily="2" charset="2"/>
              <a:buChar char=""/>
            </a:pPr>
            <a:r>
              <a:rPr lang="nb-NO" sz="1200" dirty="0" smtClean="0">
                <a:latin typeface="Ink Free" panose="03080402000500000000" pitchFamily="66" charset="0"/>
                <a:ea typeface="Calibri" panose="020F0502020204030204" pitchFamily="34" charset="0"/>
                <a:cs typeface="Times New Roman" panose="02020603050405020304" pitchFamily="18" charset="0"/>
              </a:rPr>
              <a:t>Bål</a:t>
            </a:r>
          </a:p>
          <a:p>
            <a:pPr marL="342900" lvl="0" indent="-342900">
              <a:lnSpc>
                <a:spcPct val="107000"/>
              </a:lnSpc>
              <a:spcAft>
                <a:spcPts val="800"/>
              </a:spcAft>
              <a:buFont typeface="Wingdings" panose="05000000000000000000" pitchFamily="2" charset="2"/>
              <a:buChar char=""/>
            </a:pPr>
            <a:endParaRPr lang="nb-NO" sz="1200" dirty="0" smtClean="0">
              <a:latin typeface="Ink Free" panose="03080402000500000000" pitchFamily="66"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Wingdings" panose="05000000000000000000" pitchFamily="2" charset="2"/>
              <a:buChar char=""/>
            </a:pPr>
            <a:endParaRPr lang="nb-NO" sz="1200" dirty="0" smtClean="0">
              <a:latin typeface="Ink Free" panose="03080402000500000000" pitchFamily="66"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Wingdings" panose="05000000000000000000" pitchFamily="2" charset="2"/>
              <a:buChar char=""/>
            </a:pPr>
            <a:endParaRPr lang="nb-NO" sz="1100" dirty="0">
              <a:solidFill>
                <a:schemeClr val="tx1"/>
              </a:solidFill>
              <a:latin typeface="Ink Free" panose="03080402000500000000" pitchFamily="66" charset="0"/>
              <a:ea typeface="Calibri" panose="020F0502020204030204" pitchFamily="34" charset="0"/>
              <a:cs typeface="Times New Roman" panose="02020603050405020304" pitchFamily="18" charset="0"/>
            </a:endParaRPr>
          </a:p>
          <a:p>
            <a:pPr>
              <a:buFont typeface="Wingdings" panose="05000000000000000000" pitchFamily="2" charset="2"/>
              <a:buChar char="Ø"/>
            </a:pPr>
            <a:endParaRPr lang="nb-NO" sz="1400" dirty="0">
              <a:solidFill>
                <a:schemeClr val="tx1"/>
              </a:solidFill>
            </a:endParaRPr>
          </a:p>
          <a:p>
            <a:pPr marL="0" indent="0">
              <a:buNone/>
            </a:pPr>
            <a:endParaRPr lang="nb-NO" sz="1200" dirty="0">
              <a:solidFill>
                <a:schemeClr val="tx1"/>
              </a:solidFill>
            </a:endParaRPr>
          </a:p>
          <a:p>
            <a:pPr>
              <a:buFont typeface="Arial" panose="020B0604020202020204" pitchFamily="34" charset="0"/>
              <a:buChar char="•"/>
            </a:pPr>
            <a:endParaRPr lang="nb-NO" sz="1200" dirty="0">
              <a:solidFill>
                <a:schemeClr val="tx1"/>
              </a:solidFill>
            </a:endParaRPr>
          </a:p>
          <a:p>
            <a:pPr marL="0" indent="0">
              <a:buNone/>
            </a:pPr>
            <a:endParaRPr lang="nb-NO" sz="1200" dirty="0">
              <a:solidFill>
                <a:schemeClr val="tx1"/>
              </a:solidFill>
            </a:endParaRPr>
          </a:p>
        </p:txBody>
      </p:sp>
      <p:sp>
        <p:nvSpPr>
          <p:cNvPr id="8" name="Plassholder for innhold 7"/>
          <p:cNvSpPr>
            <a:spLocks noGrp="1"/>
          </p:cNvSpPr>
          <p:nvPr>
            <p:ph sz="half" idx="2"/>
          </p:nvPr>
        </p:nvSpPr>
        <p:spPr>
          <a:xfrm>
            <a:off x="546294" y="1101915"/>
            <a:ext cx="6145868" cy="2782089"/>
          </a:xfrm>
        </p:spPr>
        <p:txBody>
          <a:bodyPr>
            <a:normAutofit/>
          </a:bodyPr>
          <a:lstStyle/>
          <a:p>
            <a:pPr marL="0" indent="0">
              <a:buNone/>
            </a:pPr>
            <a:r>
              <a:rPr lang="nb-NO" sz="1300" b="1" dirty="0">
                <a:latin typeface="Ink Free" panose="03080402000500000000" pitchFamily="66" charset="0"/>
              </a:rPr>
              <a:t>F</a:t>
            </a:r>
            <a:r>
              <a:rPr lang="nb-NO" sz="1300" b="1" dirty="0" smtClean="0">
                <a:solidFill>
                  <a:schemeClr val="tx1"/>
                </a:solidFill>
                <a:latin typeface="Ink Free" panose="03080402000500000000" pitchFamily="66" charset="0"/>
              </a:rPr>
              <a:t>okus fra Rammeplanen: N</a:t>
            </a:r>
            <a:r>
              <a:rPr lang="nb-NO" sz="1400" b="1" dirty="0" smtClean="0">
                <a:latin typeface="Ink Free" panose="03080402000500000000" pitchFamily="66" charset="0"/>
              </a:rPr>
              <a:t>atur</a:t>
            </a:r>
            <a:r>
              <a:rPr lang="nb-NO" sz="1400" b="1" dirty="0">
                <a:latin typeface="Ink Free" panose="03080402000500000000" pitchFamily="66" charset="0"/>
              </a:rPr>
              <a:t>, miljø og </a:t>
            </a:r>
            <a:r>
              <a:rPr lang="nb-NO" sz="1400" b="1" dirty="0" smtClean="0">
                <a:latin typeface="Ink Free" panose="03080402000500000000" pitchFamily="66" charset="0"/>
              </a:rPr>
              <a:t>teknologi, og kunst, kultur og kreativitet.</a:t>
            </a:r>
          </a:p>
          <a:p>
            <a:pPr>
              <a:buFont typeface="Wingdings" panose="05000000000000000000" pitchFamily="2" charset="2"/>
              <a:buChar char="Ø"/>
            </a:pPr>
            <a:r>
              <a:rPr lang="nb-NO" sz="1200" dirty="0" smtClean="0">
                <a:latin typeface="Ink Free" panose="03080402000500000000" pitchFamily="66" charset="0"/>
              </a:rPr>
              <a:t>Vi bruker </a:t>
            </a:r>
            <a:r>
              <a:rPr lang="nb-NO" sz="1200" dirty="0">
                <a:latin typeface="Ink Free" panose="03080402000500000000" pitchFamily="66" charset="0"/>
              </a:rPr>
              <a:t>ulike teknikker, materialer, verktøy og teknologi </a:t>
            </a:r>
            <a:r>
              <a:rPr lang="nb-NO" sz="1200" dirty="0" smtClean="0">
                <a:latin typeface="Ink Free" panose="03080402000500000000" pitchFamily="66" charset="0"/>
              </a:rPr>
              <a:t>for </a:t>
            </a:r>
            <a:r>
              <a:rPr lang="nb-NO" sz="1200" dirty="0">
                <a:latin typeface="Ink Free" panose="03080402000500000000" pitchFamily="66" charset="0"/>
              </a:rPr>
              <a:t>å uttrykke </a:t>
            </a:r>
            <a:r>
              <a:rPr lang="nb-NO" sz="1200" dirty="0" smtClean="0">
                <a:latin typeface="Ink Free" panose="03080402000500000000" pitchFamily="66" charset="0"/>
              </a:rPr>
              <a:t>oss </a:t>
            </a:r>
            <a:r>
              <a:rPr lang="nb-NO" sz="1200" dirty="0">
                <a:latin typeface="Ink Free" panose="03080402000500000000" pitchFamily="66" charset="0"/>
              </a:rPr>
              <a:t>estetisk</a:t>
            </a:r>
            <a:r>
              <a:rPr lang="nb-NO" sz="1200" dirty="0" smtClean="0">
                <a:solidFill>
                  <a:schemeClr val="tx1"/>
                </a:solidFill>
                <a:latin typeface="Ink Free" panose="03080402000500000000" pitchFamily="66" charset="0"/>
              </a:rPr>
              <a:t>.</a:t>
            </a:r>
            <a:endParaRPr lang="nb-NO" sz="1200" dirty="0">
              <a:solidFill>
                <a:schemeClr val="tx1"/>
              </a:solidFill>
              <a:latin typeface="Ink Free" panose="03080402000500000000" pitchFamily="66" charset="0"/>
            </a:endParaRPr>
          </a:p>
          <a:p>
            <a:pPr lvl="0">
              <a:buFont typeface="Wingdings" panose="05000000000000000000" pitchFamily="2" charset="2"/>
              <a:buChar char="Ø"/>
            </a:pPr>
            <a:r>
              <a:rPr lang="nb-NO" sz="1200" dirty="0" smtClean="0">
                <a:latin typeface="Ink Free" panose="03080402000500000000" pitchFamily="66" charset="0"/>
              </a:rPr>
              <a:t>Vi tar </a:t>
            </a:r>
            <a:r>
              <a:rPr lang="nb-NO" sz="1200" dirty="0">
                <a:latin typeface="Ink Free" panose="03080402000500000000" pitchFamily="66" charset="0"/>
              </a:rPr>
              <a:t>i bruk fantasi, kreativ tenkning og skaperglede</a:t>
            </a:r>
            <a:r>
              <a:rPr lang="nb-NO" sz="1200" dirty="0" smtClean="0">
                <a:solidFill>
                  <a:schemeClr val="tx1"/>
                </a:solidFill>
                <a:latin typeface="Ink Free" panose="03080402000500000000" pitchFamily="66" charset="0"/>
              </a:rPr>
              <a:t>.</a:t>
            </a:r>
            <a:endParaRPr lang="nb-NO" sz="1200" dirty="0">
              <a:solidFill>
                <a:schemeClr val="tx1"/>
              </a:solidFill>
              <a:latin typeface="Ink Free" panose="03080402000500000000" pitchFamily="66" charset="0"/>
            </a:endParaRPr>
          </a:p>
          <a:p>
            <a:pPr lvl="0">
              <a:buFont typeface="Wingdings" panose="05000000000000000000" pitchFamily="2" charset="2"/>
              <a:buChar char="Ø"/>
            </a:pPr>
            <a:r>
              <a:rPr lang="nb-NO" sz="1200" dirty="0" smtClean="0">
                <a:latin typeface="Ink Free" panose="03080402000500000000" pitchFamily="66" charset="0"/>
              </a:rPr>
              <a:t>Vi lager </a:t>
            </a:r>
            <a:r>
              <a:rPr lang="nb-NO" sz="1200" dirty="0">
                <a:latin typeface="Ink Free" panose="03080402000500000000" pitchFamily="66" charset="0"/>
              </a:rPr>
              <a:t>konstruksjoner av ulike materialer og utforsker muligheter som ligger i redskaper og </a:t>
            </a:r>
            <a:r>
              <a:rPr lang="nb-NO" sz="1200" dirty="0" smtClean="0">
                <a:latin typeface="Ink Free" panose="03080402000500000000" pitchFamily="66" charset="0"/>
              </a:rPr>
              <a:t>teknologi</a:t>
            </a:r>
          </a:p>
          <a:p>
            <a:pPr lvl="0">
              <a:buFont typeface="Wingdings" panose="05000000000000000000" pitchFamily="2" charset="2"/>
              <a:buChar char="Ø"/>
            </a:pPr>
            <a:r>
              <a:rPr lang="nb-NO" sz="1200" dirty="0" smtClean="0">
                <a:latin typeface="Ink Free" panose="03080402000500000000" pitchFamily="66" charset="0"/>
              </a:rPr>
              <a:t>Vi får </a:t>
            </a:r>
            <a:r>
              <a:rPr lang="nb-NO" sz="1200" dirty="0">
                <a:latin typeface="Ink Free" panose="03080402000500000000" pitchFamily="66" charset="0"/>
              </a:rPr>
              <a:t>kunnskap om dyr og </a:t>
            </a:r>
            <a:r>
              <a:rPr lang="nb-NO" sz="1200" dirty="0" smtClean="0">
                <a:latin typeface="Ink Free" panose="03080402000500000000" pitchFamily="66" charset="0"/>
              </a:rPr>
              <a:t>dyreliv</a:t>
            </a:r>
          </a:p>
          <a:p>
            <a:pPr lvl="0">
              <a:buFont typeface="Wingdings" panose="05000000000000000000" pitchFamily="2" charset="2"/>
              <a:buChar char="Ø"/>
            </a:pPr>
            <a:r>
              <a:rPr lang="nb-NO" sz="1200" dirty="0">
                <a:latin typeface="Ink Free" panose="03080402000500000000" pitchFamily="66" charset="0"/>
              </a:rPr>
              <a:t>lager konstruksjoner av ulike materialer og utforsker muligheter som ligger i redskaper og teknologi</a:t>
            </a:r>
            <a:endParaRPr lang="nb-NO" sz="1200" dirty="0">
              <a:solidFill>
                <a:schemeClr val="tx1"/>
              </a:solidFill>
              <a:latin typeface="Ink Free" panose="03080402000500000000" pitchFamily="66" charset="0"/>
            </a:endParaRPr>
          </a:p>
          <a:p>
            <a:pPr marL="0" indent="0">
              <a:buNone/>
            </a:pPr>
            <a:endParaRPr lang="nb-NO" sz="1200" dirty="0">
              <a:solidFill>
                <a:schemeClr val="tx1"/>
              </a:solidFill>
            </a:endParaRPr>
          </a:p>
        </p:txBody>
      </p:sp>
      <p:pic>
        <p:nvPicPr>
          <p:cNvPr id="10" name="Bilde 9">
            <a:extLst>
              <a:ext uri="{FF2B5EF4-FFF2-40B4-BE49-F238E27FC236}">
                <a16:creationId xmlns:a16="http://schemas.microsoft.com/office/drawing/2014/main" xmlns="" id="{FA449303-2F61-4D8A-BDA3-7C5F4F117FE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7691" t="52596" r="28579" b="5452"/>
          <a:stretch/>
        </p:blipFill>
        <p:spPr>
          <a:xfrm>
            <a:off x="7255573" y="4300396"/>
            <a:ext cx="2782413" cy="2442145"/>
          </a:xfrm>
          <a:prstGeom prst="rect">
            <a:avLst/>
          </a:prstGeom>
        </p:spPr>
      </p:pic>
      <p:pic>
        <p:nvPicPr>
          <p:cNvPr id="4" name="Bild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0774" y="3884004"/>
            <a:ext cx="2328953" cy="3105271"/>
          </a:xfrm>
          <a:prstGeom prst="rect">
            <a:avLst/>
          </a:prstGeom>
        </p:spPr>
      </p:pic>
      <p:pic>
        <p:nvPicPr>
          <p:cNvPr id="11" name="Bild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55573" y="1161192"/>
            <a:ext cx="2907583" cy="2907583"/>
          </a:xfrm>
          <a:prstGeom prst="rect">
            <a:avLst/>
          </a:prstGeom>
          <a:ln>
            <a:noFill/>
          </a:ln>
          <a:effectLst>
            <a:softEdge rad="112500"/>
          </a:effectLst>
        </p:spPr>
      </p:pic>
    </p:spTree>
    <p:extLst>
      <p:ext uri="{BB962C8B-B14F-4D97-AF65-F5344CB8AC3E}">
        <p14:creationId xmlns:p14="http://schemas.microsoft.com/office/powerpoint/2010/main" val="194704593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sp>
        <p:nvSpPr>
          <p:cNvPr id="2" name="Tittel 1"/>
          <p:cNvSpPr>
            <a:spLocks noGrp="1"/>
          </p:cNvSpPr>
          <p:nvPr>
            <p:ph type="ctrTitle"/>
          </p:nvPr>
        </p:nvSpPr>
        <p:spPr>
          <a:xfrm>
            <a:off x="4233269" y="1455921"/>
            <a:ext cx="2225274" cy="624862"/>
          </a:xfrm>
        </p:spPr>
        <p:txBody>
          <a:bodyPr/>
          <a:lstStyle/>
          <a:p>
            <a:pPr algn="ctr"/>
            <a:r>
              <a:rPr lang="nb-NO" sz="2400" dirty="0">
                <a:latin typeface="Ink Free" panose="03080402000500000000" pitchFamily="66" charset="0"/>
              </a:rPr>
              <a:t>NOVEMBER</a:t>
            </a:r>
          </a:p>
        </p:txBody>
      </p:sp>
      <p:sp>
        <p:nvSpPr>
          <p:cNvPr id="3" name="Undertittel 2"/>
          <p:cNvSpPr>
            <a:spLocks noGrp="1"/>
          </p:cNvSpPr>
          <p:nvPr>
            <p:ph type="subTitle" idx="1"/>
          </p:nvPr>
        </p:nvSpPr>
        <p:spPr>
          <a:xfrm>
            <a:off x="773906" y="2080783"/>
            <a:ext cx="9144000" cy="4777946"/>
          </a:xfrm>
        </p:spPr>
        <p:txBody>
          <a:bodyPr/>
          <a:lstStyle/>
          <a:p>
            <a:pPr fontAlgn="t"/>
            <a:endParaRPr lang="nb-NO" dirty="0"/>
          </a:p>
          <a:p>
            <a:endParaRPr lang="nb-NO" dirty="0"/>
          </a:p>
        </p:txBody>
      </p:sp>
      <p:graphicFrame>
        <p:nvGraphicFramePr>
          <p:cNvPr id="4" name="Tabell 3"/>
          <p:cNvGraphicFramePr>
            <a:graphicFrameLocks noGrp="1"/>
          </p:cNvGraphicFramePr>
          <p:nvPr>
            <p:extLst>
              <p:ext uri="{D42A27DB-BD31-4B8C-83A1-F6EECF244321}">
                <p14:modId xmlns:p14="http://schemas.microsoft.com/office/powerpoint/2010/main" val="3030935607"/>
              </p:ext>
            </p:extLst>
          </p:nvPr>
        </p:nvGraphicFramePr>
        <p:xfrm>
          <a:off x="1947782" y="2069706"/>
          <a:ext cx="6625851" cy="3683169"/>
        </p:xfrm>
        <a:graphic>
          <a:graphicData uri="http://schemas.openxmlformats.org/drawingml/2006/table">
            <a:tbl>
              <a:tblPr firstRow="1" bandRow="1">
                <a:tableStyleId>{5C22544A-7EE6-4342-B048-85BDC9FD1C3A}</a:tableStyleId>
              </a:tblPr>
              <a:tblGrid>
                <a:gridCol w="560028">
                  <a:extLst>
                    <a:ext uri="{9D8B030D-6E8A-4147-A177-3AD203B41FA5}">
                      <a16:colId xmlns:a16="http://schemas.microsoft.com/office/drawing/2014/main" xmlns="" val="20000"/>
                    </a:ext>
                  </a:extLst>
                </a:gridCol>
                <a:gridCol w="888394">
                  <a:extLst>
                    <a:ext uri="{9D8B030D-6E8A-4147-A177-3AD203B41FA5}">
                      <a16:colId xmlns:a16="http://schemas.microsoft.com/office/drawing/2014/main" xmlns="" val="20001"/>
                    </a:ext>
                  </a:extLst>
                </a:gridCol>
                <a:gridCol w="862082">
                  <a:extLst>
                    <a:ext uri="{9D8B030D-6E8A-4147-A177-3AD203B41FA5}">
                      <a16:colId xmlns:a16="http://schemas.microsoft.com/office/drawing/2014/main" xmlns="" val="20002"/>
                    </a:ext>
                  </a:extLst>
                </a:gridCol>
                <a:gridCol w="912777">
                  <a:extLst>
                    <a:ext uri="{9D8B030D-6E8A-4147-A177-3AD203B41FA5}">
                      <a16:colId xmlns:a16="http://schemas.microsoft.com/office/drawing/2014/main" xmlns="" val="20003"/>
                    </a:ext>
                  </a:extLst>
                </a:gridCol>
                <a:gridCol w="851932">
                  <a:extLst>
                    <a:ext uri="{9D8B030D-6E8A-4147-A177-3AD203B41FA5}">
                      <a16:colId xmlns:a16="http://schemas.microsoft.com/office/drawing/2014/main" xmlns="" val="20004"/>
                    </a:ext>
                  </a:extLst>
                </a:gridCol>
                <a:gridCol w="899261">
                  <a:extLst>
                    <a:ext uri="{9D8B030D-6E8A-4147-A177-3AD203B41FA5}">
                      <a16:colId xmlns:a16="http://schemas.microsoft.com/office/drawing/2014/main" xmlns="" val="20005"/>
                    </a:ext>
                  </a:extLst>
                </a:gridCol>
                <a:gridCol w="813208">
                  <a:extLst>
                    <a:ext uri="{9D8B030D-6E8A-4147-A177-3AD203B41FA5}">
                      <a16:colId xmlns:a16="http://schemas.microsoft.com/office/drawing/2014/main" xmlns="" val="20006"/>
                    </a:ext>
                  </a:extLst>
                </a:gridCol>
                <a:gridCol w="838169">
                  <a:extLst>
                    <a:ext uri="{9D8B030D-6E8A-4147-A177-3AD203B41FA5}">
                      <a16:colId xmlns:a16="http://schemas.microsoft.com/office/drawing/2014/main" xmlns="" val="20007"/>
                    </a:ext>
                  </a:extLst>
                </a:gridCol>
              </a:tblGrid>
              <a:tr h="258696">
                <a:tc>
                  <a:txBody>
                    <a:bodyPr/>
                    <a:lstStyle/>
                    <a:p>
                      <a:r>
                        <a:rPr lang="nb-NO" sz="1200" dirty="0"/>
                        <a:t>Uke</a:t>
                      </a:r>
                    </a:p>
                  </a:txBody>
                  <a:tcPr>
                    <a:solidFill>
                      <a:schemeClr val="accent5">
                        <a:lumMod val="60000"/>
                        <a:lumOff val="40000"/>
                      </a:schemeClr>
                    </a:solidFill>
                  </a:tcPr>
                </a:tc>
                <a:tc>
                  <a:txBody>
                    <a:bodyPr/>
                    <a:lstStyle/>
                    <a:p>
                      <a:r>
                        <a:rPr lang="nb-NO" sz="1200" dirty="0"/>
                        <a:t>Mandag</a:t>
                      </a:r>
                    </a:p>
                  </a:txBody>
                  <a:tcPr>
                    <a:solidFill>
                      <a:schemeClr val="accent5">
                        <a:lumMod val="60000"/>
                        <a:lumOff val="40000"/>
                      </a:schemeClr>
                    </a:solidFill>
                  </a:tcPr>
                </a:tc>
                <a:tc>
                  <a:txBody>
                    <a:bodyPr/>
                    <a:lstStyle/>
                    <a:p>
                      <a:r>
                        <a:rPr lang="nb-NO" sz="1200" dirty="0"/>
                        <a:t>Tirsdag</a:t>
                      </a:r>
                    </a:p>
                  </a:txBody>
                  <a:tcPr>
                    <a:solidFill>
                      <a:schemeClr val="accent5">
                        <a:lumMod val="60000"/>
                        <a:lumOff val="40000"/>
                      </a:schemeClr>
                    </a:solidFill>
                  </a:tcPr>
                </a:tc>
                <a:tc>
                  <a:txBody>
                    <a:bodyPr/>
                    <a:lstStyle/>
                    <a:p>
                      <a:r>
                        <a:rPr lang="nb-NO" sz="1200" dirty="0"/>
                        <a:t>Onsdag</a:t>
                      </a:r>
                    </a:p>
                  </a:txBody>
                  <a:tcPr>
                    <a:solidFill>
                      <a:schemeClr val="accent5">
                        <a:lumMod val="60000"/>
                        <a:lumOff val="40000"/>
                      </a:schemeClr>
                    </a:solidFill>
                  </a:tcPr>
                </a:tc>
                <a:tc>
                  <a:txBody>
                    <a:bodyPr/>
                    <a:lstStyle/>
                    <a:p>
                      <a:r>
                        <a:rPr lang="nb-NO" sz="1200" dirty="0"/>
                        <a:t>Torsdag</a:t>
                      </a:r>
                    </a:p>
                  </a:txBody>
                  <a:tcPr>
                    <a:solidFill>
                      <a:schemeClr val="accent5">
                        <a:lumMod val="60000"/>
                        <a:lumOff val="40000"/>
                      </a:schemeClr>
                    </a:solidFill>
                  </a:tcPr>
                </a:tc>
                <a:tc>
                  <a:txBody>
                    <a:bodyPr/>
                    <a:lstStyle/>
                    <a:p>
                      <a:r>
                        <a:rPr lang="nb-NO" sz="1200" dirty="0"/>
                        <a:t>Fredag</a:t>
                      </a:r>
                    </a:p>
                  </a:txBody>
                  <a:tcPr>
                    <a:solidFill>
                      <a:schemeClr val="accent5">
                        <a:lumMod val="60000"/>
                        <a:lumOff val="40000"/>
                      </a:schemeClr>
                    </a:solidFill>
                  </a:tcPr>
                </a:tc>
                <a:tc>
                  <a:txBody>
                    <a:bodyPr/>
                    <a:lstStyle/>
                    <a:p>
                      <a:r>
                        <a:rPr lang="nb-NO" sz="1200" dirty="0"/>
                        <a:t>Lørdag</a:t>
                      </a:r>
                    </a:p>
                  </a:txBody>
                  <a:tcPr>
                    <a:solidFill>
                      <a:schemeClr val="accent5">
                        <a:lumMod val="60000"/>
                        <a:lumOff val="40000"/>
                      </a:schemeClr>
                    </a:solidFill>
                  </a:tcPr>
                </a:tc>
                <a:tc>
                  <a:txBody>
                    <a:bodyPr/>
                    <a:lstStyle/>
                    <a:p>
                      <a:r>
                        <a:rPr lang="nb-NO" sz="1200" dirty="0"/>
                        <a:t>søndag</a:t>
                      </a:r>
                    </a:p>
                  </a:txBody>
                  <a:tcPr>
                    <a:solidFill>
                      <a:schemeClr val="accent5">
                        <a:lumMod val="60000"/>
                        <a:lumOff val="40000"/>
                      </a:schemeClr>
                    </a:solidFill>
                  </a:tcPr>
                </a:tc>
                <a:extLst>
                  <a:ext uri="{0D108BD9-81ED-4DB2-BD59-A6C34878D82A}">
                    <a16:rowId xmlns:a16="http://schemas.microsoft.com/office/drawing/2014/main" xmlns="" val="10000"/>
                  </a:ext>
                </a:extLst>
              </a:tr>
              <a:tr h="616457">
                <a:tc>
                  <a:txBody>
                    <a:bodyPr/>
                    <a:lstStyle/>
                    <a:p>
                      <a:r>
                        <a:rPr lang="nb-NO" sz="1200" dirty="0"/>
                        <a:t>44</a:t>
                      </a:r>
                    </a:p>
                    <a:p>
                      <a:endParaRPr lang="nb-NO" sz="1200" dirty="0"/>
                    </a:p>
                  </a:txBody>
                  <a:tcPr>
                    <a:solidFill>
                      <a:schemeClr val="accent5">
                        <a:lumMod val="20000"/>
                        <a:lumOff val="80000"/>
                      </a:schemeClr>
                    </a:solidFill>
                  </a:tcPr>
                </a:tc>
                <a:tc>
                  <a:txBody>
                    <a:bodyPr/>
                    <a:lstStyle/>
                    <a:p>
                      <a:pPr algn="r"/>
                      <a:endParaRPr lang="nb-NO" sz="800" dirty="0"/>
                    </a:p>
                  </a:txBody>
                  <a:tcPr>
                    <a:solidFill>
                      <a:schemeClr val="accent5">
                        <a:lumMod val="20000"/>
                        <a:lumOff val="80000"/>
                      </a:schemeClr>
                    </a:solidFill>
                  </a:tcPr>
                </a:tc>
                <a:tc>
                  <a:txBody>
                    <a:bodyPr/>
                    <a:lstStyle/>
                    <a:p>
                      <a:pPr algn="r"/>
                      <a:endParaRPr lang="nb-NO" sz="800" dirty="0"/>
                    </a:p>
                  </a:txBody>
                  <a:tcPr>
                    <a:solidFill>
                      <a:schemeClr val="accent5">
                        <a:lumMod val="20000"/>
                        <a:lumOff val="80000"/>
                      </a:schemeClr>
                    </a:solidFill>
                  </a:tcPr>
                </a:tc>
                <a:tc>
                  <a:txBody>
                    <a:bodyPr/>
                    <a:lstStyle/>
                    <a:p>
                      <a:pPr algn="r"/>
                      <a:r>
                        <a:rPr lang="nb-NO" sz="800" dirty="0" smtClean="0"/>
                        <a:t>1</a:t>
                      </a:r>
                      <a:endParaRPr lang="nb-NO" sz="800" dirty="0"/>
                    </a:p>
                  </a:txBody>
                  <a:tcPr>
                    <a:solidFill>
                      <a:schemeClr val="accent5">
                        <a:lumMod val="20000"/>
                        <a:lumOff val="80000"/>
                      </a:schemeClr>
                    </a:solidFill>
                  </a:tcPr>
                </a:tc>
                <a:tc>
                  <a:txBody>
                    <a:bodyPr/>
                    <a:lstStyle/>
                    <a:p>
                      <a:pPr algn="r"/>
                      <a:r>
                        <a:rPr lang="nb-NO" sz="800" dirty="0" smtClean="0">
                          <a:solidFill>
                            <a:schemeClr val="tx1"/>
                          </a:solidFill>
                        </a:rPr>
                        <a:t>2</a:t>
                      </a:r>
                      <a:endParaRPr lang="nb-NO" sz="800" dirty="0">
                        <a:solidFill>
                          <a:schemeClr val="tx1"/>
                        </a:solidFill>
                      </a:endParaRPr>
                    </a:p>
                  </a:txBody>
                  <a:tcPr>
                    <a:solidFill>
                      <a:schemeClr val="accent5">
                        <a:lumMod val="20000"/>
                        <a:lumOff val="80000"/>
                      </a:schemeClr>
                    </a:solidFill>
                  </a:tcPr>
                </a:tc>
                <a:tc>
                  <a:txBody>
                    <a:bodyPr/>
                    <a:lstStyle/>
                    <a:p>
                      <a:pPr algn="r"/>
                      <a:r>
                        <a:rPr lang="nb-NO" sz="800" dirty="0" smtClean="0">
                          <a:solidFill>
                            <a:schemeClr val="tx1"/>
                          </a:solidFill>
                        </a:rPr>
                        <a:t>3</a:t>
                      </a:r>
                      <a:endParaRPr lang="nb-NO" sz="800" dirty="0">
                        <a:solidFill>
                          <a:schemeClr val="tx1"/>
                        </a:solidFill>
                      </a:endParaRPr>
                    </a:p>
                    <a:p>
                      <a:pPr algn="r"/>
                      <a:endParaRPr lang="nb-NO" sz="800" dirty="0">
                        <a:solidFill>
                          <a:schemeClr val="tx1"/>
                        </a:solidFill>
                      </a:endParaRPr>
                    </a:p>
                  </a:txBody>
                  <a:tcPr>
                    <a:solidFill>
                      <a:schemeClr val="accent5">
                        <a:lumMod val="20000"/>
                        <a:lumOff val="80000"/>
                      </a:schemeClr>
                    </a:solidFill>
                  </a:tcPr>
                </a:tc>
                <a:tc>
                  <a:txBody>
                    <a:bodyPr/>
                    <a:lstStyle/>
                    <a:p>
                      <a:pPr algn="r"/>
                      <a:r>
                        <a:rPr lang="nb-NO" sz="800" dirty="0" smtClean="0"/>
                        <a:t>4</a:t>
                      </a:r>
                      <a:endParaRPr lang="nb-NO" sz="800" dirty="0"/>
                    </a:p>
                  </a:txBody>
                  <a:tcPr>
                    <a:solidFill>
                      <a:schemeClr val="accent5">
                        <a:lumMod val="20000"/>
                        <a:lumOff val="80000"/>
                      </a:schemeClr>
                    </a:solidFill>
                  </a:tcPr>
                </a:tc>
                <a:tc>
                  <a:txBody>
                    <a:bodyPr/>
                    <a:lstStyle/>
                    <a:p>
                      <a:pPr algn="r"/>
                      <a:r>
                        <a:rPr lang="nb-NO" sz="800" dirty="0" smtClean="0"/>
                        <a:t>5</a:t>
                      </a:r>
                      <a:endParaRPr lang="nb-NO" sz="800" dirty="0"/>
                    </a:p>
                    <a:p>
                      <a:pPr algn="r"/>
                      <a:endParaRPr lang="nb-NO" sz="800" dirty="0"/>
                    </a:p>
                  </a:txBody>
                  <a:tcPr>
                    <a:solidFill>
                      <a:schemeClr val="accent5">
                        <a:lumMod val="20000"/>
                        <a:lumOff val="80000"/>
                      </a:schemeClr>
                    </a:solidFill>
                  </a:tcPr>
                </a:tc>
                <a:extLst>
                  <a:ext uri="{0D108BD9-81ED-4DB2-BD59-A6C34878D82A}">
                    <a16:rowId xmlns:a16="http://schemas.microsoft.com/office/drawing/2014/main" xmlns="" val="10001"/>
                  </a:ext>
                </a:extLst>
              </a:tr>
              <a:tr h="796677">
                <a:tc>
                  <a:txBody>
                    <a:bodyPr/>
                    <a:lstStyle/>
                    <a:p>
                      <a:r>
                        <a:rPr lang="nb-NO" sz="1200" dirty="0" smtClean="0"/>
                        <a:t>45</a:t>
                      </a:r>
                    </a:p>
                    <a:p>
                      <a:pPr marL="0" marR="0" lvl="0" indent="0" algn="l" defTabSz="1007943" rtl="0" eaLnBrk="1" fontAlgn="auto" latinLnBrk="0" hangingPunct="1">
                        <a:lnSpc>
                          <a:spcPct val="100000"/>
                        </a:lnSpc>
                        <a:spcBef>
                          <a:spcPts val="0"/>
                        </a:spcBef>
                        <a:spcAft>
                          <a:spcPts val="0"/>
                        </a:spcAft>
                        <a:buClrTx/>
                        <a:buSzTx/>
                        <a:buFontTx/>
                        <a:buNone/>
                        <a:tabLst/>
                        <a:defRPr/>
                      </a:pPr>
                      <a:endParaRPr lang="nb-NO" sz="1200" dirty="0"/>
                    </a:p>
                    <a:p>
                      <a:endParaRPr lang="nb-NO" sz="1200" dirty="0"/>
                    </a:p>
                  </a:txBody>
                  <a:tcPr>
                    <a:solidFill>
                      <a:schemeClr val="bg1"/>
                    </a:solidFill>
                  </a:tcPr>
                </a:tc>
                <a:tc>
                  <a:txBody>
                    <a:bodyPr/>
                    <a:lstStyle/>
                    <a:p>
                      <a:pPr algn="r"/>
                      <a:r>
                        <a:rPr lang="nb-NO" sz="800" dirty="0" smtClean="0"/>
                        <a:t>6</a:t>
                      </a:r>
                      <a:endParaRPr lang="nb-NO" sz="800" dirty="0"/>
                    </a:p>
                  </a:txBody>
                  <a:tcPr>
                    <a:solidFill>
                      <a:schemeClr val="bg1"/>
                    </a:solidFill>
                  </a:tcPr>
                </a:tc>
                <a:tc>
                  <a:txBody>
                    <a:bodyPr/>
                    <a:lstStyle/>
                    <a:p>
                      <a:pPr algn="r"/>
                      <a:r>
                        <a:rPr lang="nb-NO" sz="800" dirty="0" smtClean="0"/>
                        <a:t>7</a:t>
                      </a:r>
                      <a:endParaRPr lang="nb-NO" sz="800" dirty="0"/>
                    </a:p>
                  </a:txBody>
                  <a:tcPr>
                    <a:solidFill>
                      <a:schemeClr val="bg1"/>
                    </a:solidFill>
                  </a:tcPr>
                </a:tc>
                <a:tc>
                  <a:txBody>
                    <a:bodyPr/>
                    <a:lstStyle/>
                    <a:p>
                      <a:pPr algn="r"/>
                      <a:r>
                        <a:rPr lang="nb-NO" sz="800" dirty="0" smtClean="0"/>
                        <a:t>8</a:t>
                      </a:r>
                      <a:endParaRPr lang="nb-NO" sz="800" dirty="0"/>
                    </a:p>
                  </a:txBody>
                  <a:tcPr>
                    <a:solidFill>
                      <a:schemeClr val="bg1"/>
                    </a:solidFill>
                  </a:tcPr>
                </a:tc>
                <a:tc>
                  <a:txBody>
                    <a:bodyPr/>
                    <a:lstStyle/>
                    <a:p>
                      <a:pPr algn="r"/>
                      <a:r>
                        <a:rPr lang="nb-NO" sz="800" dirty="0" smtClean="0"/>
                        <a:t>9</a:t>
                      </a:r>
                      <a:endParaRPr lang="nb-NO" sz="800" dirty="0"/>
                    </a:p>
                  </a:txBody>
                  <a:tcPr>
                    <a:solidFill>
                      <a:schemeClr val="bg1"/>
                    </a:solidFill>
                  </a:tcPr>
                </a:tc>
                <a:tc>
                  <a:txBody>
                    <a:bodyPr/>
                    <a:lstStyle/>
                    <a:p>
                      <a:pPr algn="r"/>
                      <a:r>
                        <a:rPr lang="nb-NO" sz="800" dirty="0" smtClean="0"/>
                        <a:t>10</a:t>
                      </a:r>
                      <a:endParaRPr lang="nb-NO" sz="800" dirty="0"/>
                    </a:p>
                  </a:txBody>
                  <a:tcPr>
                    <a:solidFill>
                      <a:schemeClr val="bg1"/>
                    </a:solidFill>
                  </a:tcPr>
                </a:tc>
                <a:tc>
                  <a:txBody>
                    <a:bodyPr/>
                    <a:lstStyle/>
                    <a:p>
                      <a:pPr algn="r"/>
                      <a:r>
                        <a:rPr lang="nb-NO" sz="800" dirty="0" smtClean="0"/>
                        <a:t>11</a:t>
                      </a:r>
                      <a:endParaRPr lang="nb-NO" sz="800" dirty="0"/>
                    </a:p>
                  </a:txBody>
                  <a:tcPr>
                    <a:solidFill>
                      <a:schemeClr val="bg1"/>
                    </a:solidFill>
                  </a:tcPr>
                </a:tc>
                <a:tc>
                  <a:txBody>
                    <a:bodyPr/>
                    <a:lstStyle/>
                    <a:p>
                      <a:pPr algn="r"/>
                      <a:r>
                        <a:rPr lang="nb-NO" sz="800" dirty="0" smtClean="0"/>
                        <a:t>12</a:t>
                      </a:r>
                      <a:endParaRPr lang="nb-NO" sz="800" dirty="0"/>
                    </a:p>
                  </a:txBody>
                  <a:tcPr>
                    <a:solidFill>
                      <a:schemeClr val="bg1"/>
                    </a:solidFill>
                  </a:tcPr>
                </a:tc>
                <a:extLst>
                  <a:ext uri="{0D108BD9-81ED-4DB2-BD59-A6C34878D82A}">
                    <a16:rowId xmlns:a16="http://schemas.microsoft.com/office/drawing/2014/main" xmlns="" val="10002"/>
                  </a:ext>
                </a:extLst>
              </a:tr>
              <a:tr h="697145">
                <a:tc>
                  <a:txBody>
                    <a:bodyPr/>
                    <a:lstStyle/>
                    <a:p>
                      <a:r>
                        <a:rPr lang="nb-NO" sz="1200" dirty="0"/>
                        <a:t>46</a:t>
                      </a:r>
                    </a:p>
                    <a:p>
                      <a:endParaRPr lang="nb-NO" sz="800" dirty="0"/>
                    </a:p>
                  </a:txBody>
                  <a:tcPr>
                    <a:solidFill>
                      <a:schemeClr val="accent5">
                        <a:lumMod val="20000"/>
                        <a:lumOff val="80000"/>
                      </a:schemeClr>
                    </a:solidFill>
                  </a:tcPr>
                </a:tc>
                <a:tc>
                  <a:txBody>
                    <a:bodyPr/>
                    <a:lstStyle/>
                    <a:p>
                      <a:pPr algn="r"/>
                      <a:r>
                        <a:rPr lang="nb-NO" sz="800" dirty="0" smtClean="0"/>
                        <a:t>13</a:t>
                      </a:r>
                      <a:endParaRPr lang="nb-NO" sz="800" dirty="0"/>
                    </a:p>
                  </a:txBody>
                  <a:tcPr>
                    <a:solidFill>
                      <a:schemeClr val="accent5">
                        <a:lumMod val="20000"/>
                        <a:lumOff val="80000"/>
                      </a:schemeClr>
                    </a:solidFill>
                  </a:tcPr>
                </a:tc>
                <a:tc>
                  <a:txBody>
                    <a:bodyPr/>
                    <a:lstStyle/>
                    <a:p>
                      <a:pPr algn="r"/>
                      <a:r>
                        <a:rPr lang="nb-NO" sz="800" dirty="0" smtClean="0"/>
                        <a:t>14</a:t>
                      </a:r>
                      <a:endParaRPr lang="nb-NO" sz="800" dirty="0"/>
                    </a:p>
                  </a:txBody>
                  <a:tcPr>
                    <a:solidFill>
                      <a:schemeClr val="accent5">
                        <a:lumMod val="20000"/>
                        <a:lumOff val="80000"/>
                      </a:schemeClr>
                    </a:solidFill>
                  </a:tcPr>
                </a:tc>
                <a:tc>
                  <a:txBody>
                    <a:bodyPr/>
                    <a:lstStyle/>
                    <a:p>
                      <a:pPr algn="r"/>
                      <a:r>
                        <a:rPr lang="nb-NO" sz="800" dirty="0" smtClean="0"/>
                        <a:t>15</a:t>
                      </a:r>
                      <a:endParaRPr lang="nb-NO" sz="800" dirty="0"/>
                    </a:p>
                  </a:txBody>
                  <a:tcPr>
                    <a:solidFill>
                      <a:schemeClr val="accent5">
                        <a:lumMod val="20000"/>
                        <a:lumOff val="80000"/>
                      </a:schemeClr>
                    </a:solidFill>
                  </a:tcPr>
                </a:tc>
                <a:tc>
                  <a:txBody>
                    <a:bodyPr/>
                    <a:lstStyle/>
                    <a:p>
                      <a:pPr algn="r"/>
                      <a:r>
                        <a:rPr lang="nb-NO" sz="800" dirty="0" smtClean="0"/>
                        <a:t>16</a:t>
                      </a:r>
                      <a:endParaRPr lang="nb-NO" sz="800" dirty="0"/>
                    </a:p>
                  </a:txBody>
                  <a:tcPr>
                    <a:solidFill>
                      <a:schemeClr val="accent5">
                        <a:lumMod val="20000"/>
                        <a:lumOff val="80000"/>
                      </a:schemeClr>
                    </a:solidFill>
                  </a:tcPr>
                </a:tc>
                <a:tc>
                  <a:txBody>
                    <a:bodyPr/>
                    <a:lstStyle/>
                    <a:p>
                      <a:pPr algn="r"/>
                      <a:r>
                        <a:rPr lang="nb-NO" sz="800" dirty="0" smtClean="0"/>
                        <a:t>17</a:t>
                      </a:r>
                    </a:p>
                    <a:p>
                      <a:pPr algn="r"/>
                      <a:r>
                        <a:rPr lang="nb-NO" sz="800" dirty="0" smtClean="0"/>
                        <a:t>Planleggings</a:t>
                      </a:r>
                    </a:p>
                    <a:p>
                      <a:pPr algn="r"/>
                      <a:r>
                        <a:rPr lang="nb-NO" sz="800" dirty="0" smtClean="0"/>
                        <a:t>dag</a:t>
                      </a:r>
                    </a:p>
                    <a:p>
                      <a:pPr algn="r"/>
                      <a:r>
                        <a:rPr lang="nb-NO" sz="800" dirty="0" err="1" smtClean="0"/>
                        <a:t>Bhg</a:t>
                      </a:r>
                      <a:r>
                        <a:rPr lang="nb-NO" sz="800" baseline="0" dirty="0" smtClean="0"/>
                        <a:t> er stengt</a:t>
                      </a:r>
                      <a:endParaRPr lang="nb-NO" sz="800" dirty="0"/>
                    </a:p>
                  </a:txBody>
                  <a:tcPr>
                    <a:solidFill>
                      <a:schemeClr val="accent5">
                        <a:lumMod val="20000"/>
                        <a:lumOff val="80000"/>
                      </a:schemeClr>
                    </a:solidFill>
                  </a:tcPr>
                </a:tc>
                <a:tc>
                  <a:txBody>
                    <a:bodyPr/>
                    <a:lstStyle/>
                    <a:p>
                      <a:pPr algn="r"/>
                      <a:r>
                        <a:rPr lang="nb-NO" sz="800" dirty="0" smtClean="0"/>
                        <a:t>18</a:t>
                      </a:r>
                      <a:endParaRPr lang="nb-NO" sz="800" dirty="0"/>
                    </a:p>
                  </a:txBody>
                  <a:tcPr>
                    <a:solidFill>
                      <a:schemeClr val="accent5">
                        <a:lumMod val="20000"/>
                        <a:lumOff val="80000"/>
                      </a:schemeClr>
                    </a:solidFill>
                  </a:tcPr>
                </a:tc>
                <a:tc>
                  <a:txBody>
                    <a:bodyPr/>
                    <a:lstStyle/>
                    <a:p>
                      <a:pPr algn="r"/>
                      <a:r>
                        <a:rPr lang="nb-NO" sz="800" dirty="0" smtClean="0"/>
                        <a:t>19</a:t>
                      </a:r>
                      <a:endParaRPr lang="nb-NO" sz="800" dirty="0"/>
                    </a:p>
                  </a:txBody>
                  <a:tcPr>
                    <a:solidFill>
                      <a:schemeClr val="accent5">
                        <a:lumMod val="20000"/>
                        <a:lumOff val="80000"/>
                      </a:schemeClr>
                    </a:solidFill>
                  </a:tcPr>
                </a:tc>
                <a:extLst>
                  <a:ext uri="{0D108BD9-81ED-4DB2-BD59-A6C34878D82A}">
                    <a16:rowId xmlns:a16="http://schemas.microsoft.com/office/drawing/2014/main" xmlns="" val="10003"/>
                  </a:ext>
                </a:extLst>
              </a:tr>
              <a:tr h="655403">
                <a:tc>
                  <a:txBody>
                    <a:bodyPr/>
                    <a:lstStyle/>
                    <a:p>
                      <a:r>
                        <a:rPr lang="nb-NO" sz="1200" dirty="0"/>
                        <a:t>47</a:t>
                      </a:r>
                    </a:p>
                    <a:p>
                      <a:endParaRPr lang="nb-NO" sz="1200" dirty="0"/>
                    </a:p>
                  </a:txBody>
                  <a:tcPr>
                    <a:solidFill>
                      <a:schemeClr val="bg1"/>
                    </a:solidFill>
                  </a:tcPr>
                </a:tc>
                <a:tc>
                  <a:txBody>
                    <a:bodyPr/>
                    <a:lstStyle/>
                    <a:p>
                      <a:pPr algn="r"/>
                      <a:r>
                        <a:rPr lang="nb-NO" sz="800" dirty="0" smtClean="0"/>
                        <a:t>20</a:t>
                      </a:r>
                      <a:endParaRPr lang="nb-NO" sz="800" dirty="0"/>
                    </a:p>
                  </a:txBody>
                  <a:tcPr>
                    <a:solidFill>
                      <a:schemeClr val="bg1"/>
                    </a:solidFill>
                  </a:tcPr>
                </a:tc>
                <a:tc>
                  <a:txBody>
                    <a:bodyPr/>
                    <a:lstStyle/>
                    <a:p>
                      <a:pPr algn="r"/>
                      <a:r>
                        <a:rPr lang="nb-NO" sz="800" dirty="0" smtClean="0"/>
                        <a:t>21</a:t>
                      </a:r>
                      <a:endParaRPr lang="nb-NO" sz="800" dirty="0"/>
                    </a:p>
                  </a:txBody>
                  <a:tcPr>
                    <a:solidFill>
                      <a:schemeClr val="bg1"/>
                    </a:solidFill>
                  </a:tcPr>
                </a:tc>
                <a:tc>
                  <a:txBody>
                    <a:bodyPr/>
                    <a:lstStyle/>
                    <a:p>
                      <a:pPr algn="r"/>
                      <a:r>
                        <a:rPr lang="nb-NO" sz="800" dirty="0" smtClean="0"/>
                        <a:t>22</a:t>
                      </a:r>
                      <a:endParaRPr lang="nb-NO" sz="800" dirty="0"/>
                    </a:p>
                  </a:txBody>
                  <a:tcPr>
                    <a:solidFill>
                      <a:schemeClr val="bg1"/>
                    </a:solidFill>
                  </a:tcPr>
                </a:tc>
                <a:tc>
                  <a:txBody>
                    <a:bodyPr/>
                    <a:lstStyle/>
                    <a:p>
                      <a:pPr algn="r"/>
                      <a:r>
                        <a:rPr lang="nb-NO" sz="800" dirty="0" smtClean="0"/>
                        <a:t>23</a:t>
                      </a:r>
                      <a:endParaRPr lang="nb-NO" sz="800" dirty="0"/>
                    </a:p>
                  </a:txBody>
                  <a:tcPr>
                    <a:solidFill>
                      <a:schemeClr val="bg1"/>
                    </a:solidFill>
                  </a:tcPr>
                </a:tc>
                <a:tc>
                  <a:txBody>
                    <a:bodyPr/>
                    <a:lstStyle/>
                    <a:p>
                      <a:pPr algn="r"/>
                      <a:r>
                        <a:rPr lang="nb-NO" sz="800" dirty="0" smtClean="0"/>
                        <a:t>24</a:t>
                      </a:r>
                      <a:endParaRPr lang="nb-NO" sz="800" dirty="0"/>
                    </a:p>
                  </a:txBody>
                  <a:tcPr>
                    <a:solidFill>
                      <a:schemeClr val="bg1"/>
                    </a:solidFill>
                  </a:tcPr>
                </a:tc>
                <a:tc>
                  <a:txBody>
                    <a:bodyPr/>
                    <a:lstStyle/>
                    <a:p>
                      <a:pPr algn="r"/>
                      <a:r>
                        <a:rPr lang="nb-NO" sz="800" dirty="0" smtClean="0"/>
                        <a:t>25</a:t>
                      </a:r>
                      <a:endParaRPr lang="nb-NO" sz="800" dirty="0"/>
                    </a:p>
                  </a:txBody>
                  <a:tcPr>
                    <a:solidFill>
                      <a:schemeClr val="bg1"/>
                    </a:solidFill>
                  </a:tcPr>
                </a:tc>
                <a:tc>
                  <a:txBody>
                    <a:bodyPr/>
                    <a:lstStyle/>
                    <a:p>
                      <a:pPr algn="r"/>
                      <a:r>
                        <a:rPr lang="nb-NO" sz="800" dirty="0" smtClean="0"/>
                        <a:t>26</a:t>
                      </a:r>
                      <a:endParaRPr lang="nb-NO" sz="800" dirty="0"/>
                    </a:p>
                  </a:txBody>
                  <a:tcPr>
                    <a:solidFill>
                      <a:schemeClr val="bg1"/>
                    </a:solidFill>
                  </a:tcPr>
                </a:tc>
                <a:extLst>
                  <a:ext uri="{0D108BD9-81ED-4DB2-BD59-A6C34878D82A}">
                    <a16:rowId xmlns:a16="http://schemas.microsoft.com/office/drawing/2014/main" xmlns="" val="10004"/>
                  </a:ext>
                </a:extLst>
              </a:tr>
              <a:tr h="643167">
                <a:tc>
                  <a:txBody>
                    <a:bodyPr/>
                    <a:lstStyle/>
                    <a:p>
                      <a:r>
                        <a:rPr lang="nb-NO" sz="1200" dirty="0"/>
                        <a:t>48</a:t>
                      </a:r>
                      <a:endParaRPr lang="nb-NO" sz="800" dirty="0"/>
                    </a:p>
                    <a:p>
                      <a:endParaRPr lang="nb-NO" sz="1200" dirty="0"/>
                    </a:p>
                  </a:txBody>
                  <a:tcPr>
                    <a:solidFill>
                      <a:schemeClr val="accent5">
                        <a:lumMod val="20000"/>
                        <a:lumOff val="80000"/>
                      </a:schemeClr>
                    </a:solidFill>
                  </a:tcPr>
                </a:tc>
                <a:tc>
                  <a:txBody>
                    <a:bodyPr/>
                    <a:lstStyle/>
                    <a:p>
                      <a:pPr algn="r"/>
                      <a:r>
                        <a:rPr lang="nb-NO" sz="800" dirty="0" smtClean="0"/>
                        <a:t>27</a:t>
                      </a:r>
                      <a:endParaRPr lang="nb-NO" sz="800" dirty="0"/>
                    </a:p>
                  </a:txBody>
                  <a:tcPr>
                    <a:solidFill>
                      <a:schemeClr val="accent5">
                        <a:lumMod val="20000"/>
                        <a:lumOff val="80000"/>
                      </a:schemeClr>
                    </a:solidFill>
                  </a:tcPr>
                </a:tc>
                <a:tc>
                  <a:txBody>
                    <a:bodyPr/>
                    <a:lstStyle/>
                    <a:p>
                      <a:pPr algn="r"/>
                      <a:r>
                        <a:rPr lang="nb-NO" sz="800" dirty="0" smtClean="0"/>
                        <a:t>28</a:t>
                      </a:r>
                      <a:endParaRPr lang="nb-NO" sz="800" dirty="0"/>
                    </a:p>
                  </a:txBody>
                  <a:tcPr>
                    <a:solidFill>
                      <a:schemeClr val="accent5">
                        <a:lumMod val="20000"/>
                        <a:lumOff val="80000"/>
                      </a:schemeClr>
                    </a:solidFill>
                  </a:tcPr>
                </a:tc>
                <a:tc>
                  <a:txBody>
                    <a:bodyPr/>
                    <a:lstStyle/>
                    <a:p>
                      <a:pPr algn="r"/>
                      <a:r>
                        <a:rPr lang="nb-NO" sz="800" dirty="0" smtClean="0"/>
                        <a:t>29</a:t>
                      </a:r>
                      <a:endParaRPr lang="nb-NO" sz="800" dirty="0"/>
                    </a:p>
                  </a:txBody>
                  <a:tcPr>
                    <a:solidFill>
                      <a:schemeClr val="accent5">
                        <a:lumMod val="20000"/>
                        <a:lumOff val="80000"/>
                      </a:schemeClr>
                    </a:solidFill>
                  </a:tcPr>
                </a:tc>
                <a:tc>
                  <a:txBody>
                    <a:bodyPr/>
                    <a:lstStyle/>
                    <a:p>
                      <a:pPr algn="r"/>
                      <a:r>
                        <a:rPr lang="nb-NO" sz="800" dirty="0" smtClean="0"/>
                        <a:t>30</a:t>
                      </a:r>
                      <a:endParaRPr lang="nb-NO" sz="800" dirty="0"/>
                    </a:p>
                  </a:txBody>
                  <a:tcPr>
                    <a:solidFill>
                      <a:schemeClr val="accent5">
                        <a:lumMod val="20000"/>
                        <a:lumOff val="80000"/>
                      </a:schemeClr>
                    </a:solidFill>
                  </a:tcPr>
                </a:tc>
                <a:tc>
                  <a:txBody>
                    <a:bodyPr/>
                    <a:lstStyle/>
                    <a:p>
                      <a:pPr algn="r"/>
                      <a:endParaRPr lang="nb-NO" sz="800" dirty="0"/>
                    </a:p>
                  </a:txBody>
                  <a:tcPr>
                    <a:solidFill>
                      <a:schemeClr val="accent5">
                        <a:lumMod val="20000"/>
                        <a:lumOff val="80000"/>
                      </a:schemeClr>
                    </a:solidFill>
                  </a:tcPr>
                </a:tc>
                <a:tc>
                  <a:txBody>
                    <a:bodyPr/>
                    <a:lstStyle/>
                    <a:p>
                      <a:pPr algn="r"/>
                      <a:endParaRPr lang="nb-NO" sz="800" dirty="0"/>
                    </a:p>
                  </a:txBody>
                  <a:tcPr>
                    <a:solidFill>
                      <a:schemeClr val="accent5">
                        <a:lumMod val="20000"/>
                        <a:lumOff val="80000"/>
                      </a:schemeClr>
                    </a:solidFill>
                  </a:tcPr>
                </a:tc>
                <a:tc>
                  <a:txBody>
                    <a:bodyPr/>
                    <a:lstStyle/>
                    <a:p>
                      <a:pPr algn="r"/>
                      <a:endParaRPr lang="nb-NO" sz="800" dirty="0"/>
                    </a:p>
                  </a:txBody>
                  <a:tcPr>
                    <a:solidFill>
                      <a:schemeClr val="accent5">
                        <a:lumMod val="20000"/>
                        <a:lumOff val="80000"/>
                      </a:schemeClr>
                    </a:solidFill>
                  </a:tcPr>
                </a:tc>
                <a:extLst>
                  <a:ext uri="{0D108BD9-81ED-4DB2-BD59-A6C34878D82A}">
                    <a16:rowId xmlns:a16="http://schemas.microsoft.com/office/drawing/2014/main" xmlns="" val="10005"/>
                  </a:ext>
                </a:extLst>
              </a:tr>
            </a:tbl>
          </a:graphicData>
        </a:graphic>
      </p:graphicFrame>
      <p:pic>
        <p:nvPicPr>
          <p:cNvPr id="7" name="Bilde 6">
            <a:extLst>
              <a:ext uri="{FF2B5EF4-FFF2-40B4-BE49-F238E27FC236}">
                <a16:creationId xmlns:a16="http://schemas.microsoft.com/office/drawing/2014/main" xmlns="" id="{F131AE75-9AD3-4521-95DB-C489F8AB63C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8296" b="14296"/>
          <a:stretch/>
        </p:blipFill>
        <p:spPr>
          <a:xfrm>
            <a:off x="8267790" y="5006565"/>
            <a:ext cx="1944519" cy="2423063"/>
          </a:xfrm>
          <a:prstGeom prst="rect">
            <a:avLst/>
          </a:prstGeom>
          <a:ln>
            <a:noFill/>
          </a:ln>
          <a:effectLst>
            <a:softEdge rad="112500"/>
          </a:effectLst>
        </p:spPr>
      </p:pic>
      <p:pic>
        <p:nvPicPr>
          <p:cNvPr id="8" name="Bild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5392" y="199177"/>
            <a:ext cx="2603214" cy="164436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15896621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sp>
        <p:nvSpPr>
          <p:cNvPr id="2" name="Tittel 1"/>
          <p:cNvSpPr>
            <a:spLocks noGrp="1"/>
          </p:cNvSpPr>
          <p:nvPr>
            <p:ph type="title"/>
          </p:nvPr>
        </p:nvSpPr>
        <p:spPr>
          <a:xfrm>
            <a:off x="792014" y="742239"/>
            <a:ext cx="9240060" cy="1115332"/>
          </a:xfrm>
        </p:spPr>
        <p:txBody>
          <a:bodyPr>
            <a:normAutofit fontScale="90000"/>
          </a:bodyPr>
          <a:lstStyle/>
          <a:p>
            <a:pPr algn="ctr"/>
            <a:r>
              <a:rPr lang="nb-NO" dirty="0">
                <a:latin typeface="Ink Free" panose="03080402000500000000" pitchFamily="66" charset="0"/>
              </a:rPr>
              <a:t>BARNEHAGENS HISTORIKK, NÆRMILJØ OG ORGANISERING</a:t>
            </a:r>
            <a:br>
              <a:rPr lang="nb-NO" dirty="0">
                <a:latin typeface="Ink Free" panose="03080402000500000000" pitchFamily="66" charset="0"/>
              </a:rPr>
            </a:br>
            <a:endParaRPr lang="nb-NO" dirty="0">
              <a:latin typeface="Ink Free" panose="03080402000500000000" pitchFamily="66" charset="0"/>
            </a:endParaRPr>
          </a:p>
        </p:txBody>
      </p:sp>
      <p:sp>
        <p:nvSpPr>
          <p:cNvPr id="3" name="Plassholder for innhold 2"/>
          <p:cNvSpPr>
            <a:spLocks noGrp="1"/>
          </p:cNvSpPr>
          <p:nvPr>
            <p:ph idx="1"/>
          </p:nvPr>
        </p:nvSpPr>
        <p:spPr>
          <a:xfrm>
            <a:off x="792014" y="1792587"/>
            <a:ext cx="9240060" cy="5287223"/>
          </a:xfrm>
        </p:spPr>
        <p:txBody>
          <a:bodyPr>
            <a:normAutofit/>
          </a:bodyPr>
          <a:lstStyle/>
          <a:p>
            <a:pPr marL="0" indent="0">
              <a:buNone/>
            </a:pPr>
            <a:r>
              <a:rPr lang="nb-NO" sz="1600" dirty="0">
                <a:solidFill>
                  <a:schemeClr val="tx1"/>
                </a:solidFill>
                <a:latin typeface="Ink Free" panose="03080402000500000000" pitchFamily="66" charset="0"/>
              </a:rPr>
              <a:t>Tomteråsen barnehage åpnet 01. oktober 1998, da under navnet Tomteråsen foreldrelagsbarnehage</a:t>
            </a:r>
            <a:r>
              <a:rPr lang="nb-NO" sz="1600" dirty="0" smtClean="0">
                <a:solidFill>
                  <a:schemeClr val="tx1"/>
                </a:solidFill>
                <a:latin typeface="Ink Free" panose="03080402000500000000" pitchFamily="66" charset="0"/>
              </a:rPr>
              <a:t>. </a:t>
            </a:r>
            <a:r>
              <a:rPr lang="nb-NO" sz="1600" dirty="0">
                <a:solidFill>
                  <a:schemeClr val="tx1"/>
                </a:solidFill>
                <a:latin typeface="Ink Free" panose="03080402000500000000" pitchFamily="66" charset="0"/>
              </a:rPr>
              <a:t>Høsten 2011 gikk barnehagen over til å bli et samvirkeforetak (SA), og i den forbindelse byttet barnehagen også navn til Tomteråsen barnehage SA. </a:t>
            </a:r>
            <a:r>
              <a:rPr lang="nb-NO" sz="1600" dirty="0" smtClean="0">
                <a:solidFill>
                  <a:schemeClr val="tx1"/>
                </a:solidFill>
                <a:latin typeface="Ink Free" panose="03080402000500000000" pitchFamily="66" charset="0"/>
              </a:rPr>
              <a:t>Vi drives i dag som en ideell organisasjon der alt tilskudd som tildeles barnehagen går direkte til barna og driften av barnehagen.  På </a:t>
            </a:r>
            <a:r>
              <a:rPr lang="nb-NO" sz="1600" dirty="0">
                <a:solidFill>
                  <a:schemeClr val="tx1"/>
                </a:solidFill>
                <a:latin typeface="Ink Free" panose="03080402000500000000" pitchFamily="66" charset="0"/>
              </a:rPr>
              <a:t>årsmøtet </a:t>
            </a:r>
            <a:r>
              <a:rPr lang="nb-NO" sz="1600" dirty="0" smtClean="0">
                <a:latin typeface="Ink Free" panose="03080402000500000000" pitchFamily="66" charset="0"/>
              </a:rPr>
              <a:t>velger </a:t>
            </a:r>
            <a:r>
              <a:rPr lang="nb-NO" sz="1600" dirty="0" smtClean="0">
                <a:solidFill>
                  <a:schemeClr val="tx1"/>
                </a:solidFill>
                <a:latin typeface="Ink Free" panose="03080402000500000000" pitchFamily="66" charset="0"/>
              </a:rPr>
              <a:t>eierne </a:t>
            </a:r>
            <a:r>
              <a:rPr lang="nb-NO" sz="1600" dirty="0">
                <a:solidFill>
                  <a:schemeClr val="tx1"/>
                </a:solidFill>
                <a:latin typeface="Ink Free" panose="03080402000500000000" pitchFamily="66" charset="0"/>
              </a:rPr>
              <a:t>et styre som har overordnet ansvar for </a:t>
            </a:r>
            <a:r>
              <a:rPr lang="nb-NO" sz="1600" dirty="0" smtClean="0">
                <a:solidFill>
                  <a:schemeClr val="tx1"/>
                </a:solidFill>
                <a:latin typeface="Ink Free" panose="03080402000500000000" pitchFamily="66" charset="0"/>
              </a:rPr>
              <a:t>driften, </a:t>
            </a:r>
            <a:r>
              <a:rPr lang="nb-NO" sz="1600" dirty="0">
                <a:solidFill>
                  <a:schemeClr val="tx1"/>
                </a:solidFill>
                <a:latin typeface="Ink Free" panose="03080402000500000000" pitchFamily="66" charset="0"/>
              </a:rPr>
              <a:t>og som fungerer som et kontrollorgan for barnehagen.</a:t>
            </a:r>
          </a:p>
          <a:p>
            <a:pPr marL="0" indent="0">
              <a:buNone/>
            </a:pPr>
            <a:r>
              <a:rPr lang="nb-NO" sz="1600" dirty="0">
                <a:solidFill>
                  <a:schemeClr val="tx1"/>
                </a:solidFill>
                <a:latin typeface="Ink Free" panose="03080402000500000000" pitchFamily="66" charset="0"/>
              </a:rPr>
              <a:t>Barnehagen befinner </a:t>
            </a:r>
            <a:r>
              <a:rPr lang="nb-NO" sz="1600" dirty="0" smtClean="0">
                <a:solidFill>
                  <a:schemeClr val="tx1"/>
                </a:solidFill>
                <a:latin typeface="Ink Free" panose="03080402000500000000" pitchFamily="66" charset="0"/>
              </a:rPr>
              <a:t>seg i boligfeltet på </a:t>
            </a:r>
            <a:r>
              <a:rPr lang="nb-NO" sz="1600" dirty="0">
                <a:solidFill>
                  <a:schemeClr val="tx1"/>
                </a:solidFill>
                <a:latin typeface="Ink Free" panose="03080402000500000000" pitchFamily="66" charset="0"/>
              </a:rPr>
              <a:t>Tomteråsen, </a:t>
            </a:r>
            <a:r>
              <a:rPr lang="nb-NO" sz="1600" dirty="0" smtClean="0">
                <a:solidFill>
                  <a:schemeClr val="tx1"/>
                </a:solidFill>
                <a:latin typeface="Ink Free" panose="03080402000500000000" pitchFamily="66" charset="0"/>
              </a:rPr>
              <a:t>og </a:t>
            </a:r>
            <a:r>
              <a:rPr lang="nb-NO" sz="1600" dirty="0">
                <a:solidFill>
                  <a:schemeClr val="tx1"/>
                </a:solidFill>
                <a:latin typeface="Ink Free" panose="03080402000500000000" pitchFamily="66" charset="0"/>
              </a:rPr>
              <a:t>ligger fint til i landlige omgivelser med mye skog </a:t>
            </a:r>
            <a:r>
              <a:rPr lang="nb-NO" sz="1600" dirty="0" smtClean="0">
                <a:solidFill>
                  <a:schemeClr val="tx1"/>
                </a:solidFill>
                <a:latin typeface="Ink Free" panose="03080402000500000000" pitchFamily="66" charset="0"/>
              </a:rPr>
              <a:t>rundt i nærmiljøet vårt. </a:t>
            </a:r>
            <a:r>
              <a:rPr lang="nb-NO" sz="1600" dirty="0" err="1">
                <a:solidFill>
                  <a:schemeClr val="tx1"/>
                </a:solidFill>
                <a:latin typeface="Ink Free" panose="03080402000500000000" pitchFamily="66" charset="0"/>
              </a:rPr>
              <a:t>Hvam</a:t>
            </a:r>
            <a:r>
              <a:rPr lang="nb-NO" sz="1600" dirty="0">
                <a:solidFill>
                  <a:schemeClr val="tx1"/>
                </a:solidFill>
                <a:latin typeface="Ink Free" panose="03080402000500000000" pitchFamily="66" charset="0"/>
              </a:rPr>
              <a:t> videregående er en av våre nærmeste naboer, og </a:t>
            </a:r>
            <a:r>
              <a:rPr lang="nb-NO" sz="1600" dirty="0" smtClean="0">
                <a:solidFill>
                  <a:schemeClr val="tx1"/>
                </a:solidFill>
                <a:latin typeface="Ink Free" panose="03080402000500000000" pitchFamily="66" charset="0"/>
              </a:rPr>
              <a:t>her hilser vi </a:t>
            </a:r>
            <a:r>
              <a:rPr lang="nb-NO" sz="1600" dirty="0">
                <a:solidFill>
                  <a:schemeClr val="tx1"/>
                </a:solidFill>
                <a:latin typeface="Ink Free" panose="03080402000500000000" pitchFamily="66" charset="0"/>
              </a:rPr>
              <a:t>på dyrene og </a:t>
            </a:r>
            <a:r>
              <a:rPr lang="nb-NO" sz="1600" dirty="0" smtClean="0">
                <a:solidFill>
                  <a:schemeClr val="tx1"/>
                </a:solidFill>
                <a:latin typeface="Ink Free" panose="03080402000500000000" pitchFamily="66" charset="0"/>
              </a:rPr>
              <a:t>ser </a:t>
            </a:r>
            <a:r>
              <a:rPr lang="nb-NO" sz="1600" dirty="0">
                <a:solidFill>
                  <a:schemeClr val="tx1"/>
                </a:solidFill>
                <a:latin typeface="Ink Free" panose="03080402000500000000" pitchFamily="66" charset="0"/>
              </a:rPr>
              <a:t>på alle jordbruksredskapene</a:t>
            </a:r>
            <a:r>
              <a:rPr lang="nb-NO" sz="1600" dirty="0" smtClean="0">
                <a:solidFill>
                  <a:schemeClr val="tx1"/>
                </a:solidFill>
                <a:latin typeface="Ink Free" panose="03080402000500000000" pitchFamily="66" charset="0"/>
              </a:rPr>
              <a:t>. Selv om vi befinner oss mest rundt omkring på tomteråsen når vi går på turer, hender det også vi tar bussen til blant annet </a:t>
            </a:r>
            <a:r>
              <a:rPr lang="nb-NO" sz="1600" dirty="0" err="1" smtClean="0">
                <a:solidFill>
                  <a:schemeClr val="tx1"/>
                </a:solidFill>
                <a:latin typeface="Ink Free" panose="03080402000500000000" pitchFamily="66" charset="0"/>
              </a:rPr>
              <a:t>Neskollen</a:t>
            </a:r>
            <a:r>
              <a:rPr lang="nb-NO" sz="1600" dirty="0" smtClean="0">
                <a:solidFill>
                  <a:schemeClr val="tx1"/>
                </a:solidFill>
                <a:latin typeface="Ink Free" panose="03080402000500000000" pitchFamily="66" charset="0"/>
              </a:rPr>
              <a:t>, og Årnes for å bli kjent. </a:t>
            </a:r>
            <a:endParaRPr lang="nb-NO" sz="1600" dirty="0">
              <a:solidFill>
                <a:schemeClr val="tx1"/>
              </a:solidFill>
              <a:latin typeface="Ink Free" panose="03080402000500000000" pitchFamily="66" charset="0"/>
            </a:endParaRPr>
          </a:p>
          <a:p>
            <a:pPr marL="0" indent="0">
              <a:buNone/>
            </a:pPr>
            <a:r>
              <a:rPr lang="nb-NO" sz="1600" dirty="0" smtClean="0">
                <a:solidFill>
                  <a:schemeClr val="tx1"/>
                </a:solidFill>
                <a:latin typeface="Ink Free" panose="03080402000500000000" pitchFamily="66" charset="0"/>
              </a:rPr>
              <a:t>Barnehagen har </a:t>
            </a:r>
            <a:r>
              <a:rPr lang="nb-NO" sz="1600" dirty="0">
                <a:solidFill>
                  <a:schemeClr val="tx1"/>
                </a:solidFill>
                <a:latin typeface="Ink Free" panose="03080402000500000000" pitchFamily="66" charset="0"/>
              </a:rPr>
              <a:t>et samarbeidsutvalg (SU) og foreldreråd.</a:t>
            </a:r>
          </a:p>
          <a:p>
            <a:pPr marL="0" indent="0">
              <a:buNone/>
            </a:pPr>
            <a:r>
              <a:rPr lang="nb-NO" sz="1600" dirty="0">
                <a:solidFill>
                  <a:schemeClr val="tx1"/>
                </a:solidFill>
                <a:latin typeface="Ink Free" panose="03080402000500000000" pitchFamily="66" charset="0"/>
              </a:rPr>
              <a:t>Foreldrerådet består av alle foreldrene. Foreldrerådet skal fremme foreldrenes felles interesser, og bidra til at samarbeidet mellom barnehagen og </a:t>
            </a:r>
            <a:r>
              <a:rPr lang="nb-NO" sz="1600" dirty="0" smtClean="0">
                <a:solidFill>
                  <a:schemeClr val="tx1"/>
                </a:solidFill>
                <a:latin typeface="Ink Free" panose="03080402000500000000" pitchFamily="66" charset="0"/>
              </a:rPr>
              <a:t>foreldregruppen </a:t>
            </a:r>
            <a:r>
              <a:rPr lang="nb-NO" sz="1600" dirty="0">
                <a:solidFill>
                  <a:schemeClr val="tx1"/>
                </a:solidFill>
                <a:latin typeface="Ink Free" panose="03080402000500000000" pitchFamily="66" charset="0"/>
              </a:rPr>
              <a:t>skaper et godt barnehagemiljø. (Rammeplanen for barnehager 2017) Foreldrerådet danner et SU hver høst.</a:t>
            </a:r>
          </a:p>
          <a:p>
            <a:pPr marL="0" indent="0">
              <a:buNone/>
            </a:pPr>
            <a:r>
              <a:rPr lang="nb-NO" sz="1600" dirty="0">
                <a:solidFill>
                  <a:schemeClr val="tx1"/>
                </a:solidFill>
                <a:latin typeface="Ink Free" panose="03080402000500000000" pitchFamily="66" charset="0"/>
              </a:rPr>
              <a:t>Samarbeidsutvalget </a:t>
            </a:r>
            <a:r>
              <a:rPr lang="nb-NO" sz="1600" dirty="0" smtClean="0">
                <a:solidFill>
                  <a:schemeClr val="tx1"/>
                </a:solidFill>
                <a:latin typeface="Ink Free" panose="03080402000500000000" pitchFamily="66" charset="0"/>
              </a:rPr>
              <a:t>(SU) skal </a:t>
            </a:r>
            <a:r>
              <a:rPr lang="nb-NO" sz="1600" dirty="0">
                <a:solidFill>
                  <a:schemeClr val="tx1"/>
                </a:solidFill>
                <a:latin typeface="Ink Free" panose="03080402000500000000" pitchFamily="66" charset="0"/>
              </a:rPr>
              <a:t>være et rådgivende, kontaktskapende og samordnede organ. SU skal bli forelagt saker som er viktige for barnehagens innhold, og for forholdet til foreldrene</a:t>
            </a:r>
            <a:r>
              <a:rPr lang="nb-NO" sz="1600" dirty="0" smtClean="0">
                <a:solidFill>
                  <a:schemeClr val="tx1"/>
                </a:solidFill>
                <a:latin typeface="Ink Free" panose="03080402000500000000" pitchFamily="66" charset="0"/>
              </a:rPr>
              <a:t>.  </a:t>
            </a:r>
            <a:r>
              <a:rPr lang="nb-NO" sz="1600" dirty="0">
                <a:solidFill>
                  <a:schemeClr val="tx1"/>
                </a:solidFill>
                <a:latin typeface="Ink Free" panose="03080402000500000000" pitchFamily="66" charset="0"/>
              </a:rPr>
              <a:t>(Rammeplanen for barnehagen, 2017) Su er med på å godkjenne årsplanen hvert </a:t>
            </a:r>
            <a:r>
              <a:rPr lang="nb-NO" sz="1600" dirty="0" smtClean="0">
                <a:solidFill>
                  <a:schemeClr val="tx1"/>
                </a:solidFill>
                <a:latin typeface="Ink Free" panose="03080402000500000000" pitchFamily="66" charset="0"/>
              </a:rPr>
              <a:t>år, </a:t>
            </a:r>
            <a:r>
              <a:rPr lang="nb-NO" sz="1600" dirty="0">
                <a:solidFill>
                  <a:schemeClr val="tx1"/>
                </a:solidFill>
                <a:latin typeface="Ink Free" panose="03080402000500000000" pitchFamily="66" charset="0"/>
              </a:rPr>
              <a:t>og er dermed med på å medvirke i barnehagens </a:t>
            </a:r>
            <a:r>
              <a:rPr lang="nb-NO" sz="1600" dirty="0" smtClean="0">
                <a:solidFill>
                  <a:schemeClr val="tx1"/>
                </a:solidFill>
                <a:latin typeface="Ink Free" panose="03080402000500000000" pitchFamily="66" charset="0"/>
              </a:rPr>
              <a:t>arbeid. Har foreldrene saker de ønsker å ta opp, kan dette gå via SU.</a:t>
            </a:r>
            <a:endParaRPr lang="nb-NO" sz="1600" dirty="0">
              <a:solidFill>
                <a:schemeClr val="tx1"/>
              </a:solidFill>
              <a:latin typeface="Ink Free" panose="03080402000500000000" pitchFamily="66" charset="0"/>
            </a:endParaRPr>
          </a:p>
          <a:p>
            <a:pPr>
              <a:buFont typeface="Wingdings" panose="05000000000000000000" pitchFamily="2" charset="2"/>
              <a:buChar char="Ø"/>
            </a:pPr>
            <a:endParaRPr lang="nb-NO" sz="1400" dirty="0">
              <a:solidFill>
                <a:schemeClr val="tx1"/>
              </a:solidFill>
              <a:latin typeface="Ink Free" panose="03080402000500000000" pitchFamily="66" charset="0"/>
            </a:endParaRPr>
          </a:p>
        </p:txBody>
      </p:sp>
    </p:spTree>
    <p:extLst>
      <p:ext uri="{BB962C8B-B14F-4D97-AF65-F5344CB8AC3E}">
        <p14:creationId xmlns:p14="http://schemas.microsoft.com/office/powerpoint/2010/main" val="5675976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sp>
        <p:nvSpPr>
          <p:cNvPr id="2" name="Tittel 1"/>
          <p:cNvSpPr>
            <a:spLocks noGrp="1"/>
          </p:cNvSpPr>
          <p:nvPr>
            <p:ph type="title"/>
          </p:nvPr>
        </p:nvSpPr>
        <p:spPr>
          <a:xfrm>
            <a:off x="-376707" y="366503"/>
            <a:ext cx="8976574" cy="988542"/>
          </a:xfrm>
        </p:spPr>
        <p:txBody>
          <a:bodyPr>
            <a:normAutofit fontScale="90000"/>
          </a:bodyPr>
          <a:lstStyle/>
          <a:p>
            <a:pPr algn="ctr"/>
            <a:r>
              <a:rPr lang="nb-NO" dirty="0"/>
              <a:t/>
            </a:r>
            <a:br>
              <a:rPr lang="nb-NO" dirty="0"/>
            </a:br>
            <a:endParaRPr lang="nb-NO" dirty="0">
              <a:solidFill>
                <a:srgbClr val="92D050"/>
              </a:solidFill>
            </a:endParaRPr>
          </a:p>
        </p:txBody>
      </p:sp>
      <p:sp useBgFill="1">
        <p:nvSpPr>
          <p:cNvPr id="4" name="Plassholder for innhold 3"/>
          <p:cNvSpPr>
            <a:spLocks noGrp="1"/>
          </p:cNvSpPr>
          <p:nvPr>
            <p:ph sz="half" idx="1"/>
          </p:nvPr>
        </p:nvSpPr>
        <p:spPr>
          <a:xfrm>
            <a:off x="5600784" y="3958759"/>
            <a:ext cx="4539514" cy="3244117"/>
          </a:xfrm>
        </p:spPr>
        <p:txBody>
          <a:bodyPr>
            <a:noAutofit/>
          </a:bodyPr>
          <a:lstStyle/>
          <a:p>
            <a:pPr marL="0" indent="0">
              <a:buNone/>
            </a:pPr>
            <a:r>
              <a:rPr lang="nb-NO" sz="1200" b="1" dirty="0" smtClean="0">
                <a:latin typeface="Ink Free" panose="03080402000500000000" pitchFamily="66" charset="0"/>
              </a:rPr>
              <a:t>Ideboks:</a:t>
            </a:r>
            <a:endParaRPr lang="nb-NO" sz="1200" dirty="0">
              <a:solidFill>
                <a:schemeClr val="tx1"/>
              </a:solidFill>
              <a:latin typeface="Ink Free" panose="03080402000500000000" pitchFamily="66" charset="0"/>
            </a:endParaRPr>
          </a:p>
          <a:p>
            <a:pPr>
              <a:spcAft>
                <a:spcPts val="0"/>
              </a:spcAft>
              <a:buFont typeface="Wingdings" panose="05000000000000000000" pitchFamily="2" charset="2"/>
              <a:buChar char="Ø"/>
            </a:pPr>
            <a:r>
              <a:rPr lang="nb-NO" sz="1200" dirty="0" smtClean="0">
                <a:latin typeface="Ink Free" panose="03080402000500000000" pitchFamily="66" charset="0"/>
                <a:ea typeface="Times New Roman" panose="02020603050405020304" pitchFamily="18" charset="0"/>
                <a:cs typeface="Times New Roman" panose="02020603050405020304" pitchFamily="18" charset="0"/>
              </a:rPr>
              <a:t>Fokus på lukter og smaker i en ellers så travel førjulstid</a:t>
            </a:r>
            <a:endParaRPr lang="nb-NO" sz="1200" dirty="0">
              <a:solidFill>
                <a:schemeClr val="tx1"/>
              </a:solidFill>
              <a:latin typeface="Ink Free" panose="03080402000500000000" pitchFamily="66" charset="0"/>
              <a:ea typeface="Times New Roman" panose="02020603050405020304" pitchFamily="18" charset="0"/>
              <a:cs typeface="Times New Roman" panose="02020603050405020304" pitchFamily="18" charset="0"/>
            </a:endParaRPr>
          </a:p>
          <a:p>
            <a:pPr>
              <a:spcAft>
                <a:spcPts val="0"/>
              </a:spcAft>
              <a:buFont typeface="Wingdings" panose="05000000000000000000" pitchFamily="2" charset="2"/>
              <a:buChar char="Ø"/>
            </a:pPr>
            <a:r>
              <a:rPr lang="nb-NO" sz="1200" dirty="0">
                <a:latin typeface="Ink Free" panose="03080402000500000000" pitchFamily="66" charset="0"/>
                <a:ea typeface="Times New Roman" panose="02020603050405020304" pitchFamily="18" charset="0"/>
                <a:cs typeface="Times New Roman" panose="02020603050405020304" pitchFamily="18" charset="0"/>
              </a:rPr>
              <a:t>Matglede og fellesskap i barnehagen- i lys av kultur, religion og identitet</a:t>
            </a:r>
            <a:endParaRPr lang="nb-NO" sz="1200" dirty="0">
              <a:solidFill>
                <a:schemeClr val="tx1"/>
              </a:solidFill>
              <a:latin typeface="Ink Free" panose="03080402000500000000" pitchFamily="66" charset="0"/>
              <a:ea typeface="Times New Roman" panose="02020603050405020304" pitchFamily="18" charset="0"/>
              <a:cs typeface="Times New Roman" panose="02020603050405020304" pitchFamily="18" charset="0"/>
            </a:endParaRPr>
          </a:p>
          <a:p>
            <a:pPr>
              <a:spcAft>
                <a:spcPts val="0"/>
              </a:spcAft>
              <a:buFont typeface="Wingdings" panose="05000000000000000000" pitchFamily="2" charset="2"/>
              <a:buChar char="Ø"/>
            </a:pPr>
            <a:r>
              <a:rPr lang="nb-NO" sz="1200" dirty="0" smtClean="0">
                <a:latin typeface="Ink Free" panose="03080402000500000000" pitchFamily="66" charset="0"/>
                <a:ea typeface="Times New Roman" panose="02020603050405020304" pitchFamily="18" charset="0"/>
                <a:cs typeface="Times New Roman" panose="02020603050405020304" pitchFamily="18" charset="0"/>
              </a:rPr>
              <a:t>Juleverksted inne og ute</a:t>
            </a:r>
            <a:endParaRPr lang="nb-NO" sz="1200" dirty="0">
              <a:solidFill>
                <a:schemeClr val="tx1"/>
              </a:solidFill>
              <a:latin typeface="Ink Free" panose="03080402000500000000" pitchFamily="66" charset="0"/>
              <a:ea typeface="Times New Roman" panose="02020603050405020304" pitchFamily="18" charset="0"/>
              <a:cs typeface="Times New Roman" panose="02020603050405020304" pitchFamily="18" charset="0"/>
            </a:endParaRPr>
          </a:p>
          <a:p>
            <a:pPr>
              <a:spcAft>
                <a:spcPts val="0"/>
              </a:spcAft>
              <a:buFont typeface="Wingdings" panose="05000000000000000000" pitchFamily="2" charset="2"/>
              <a:buChar char="Ø"/>
            </a:pPr>
            <a:r>
              <a:rPr lang="nb-NO" sz="1200" dirty="0">
                <a:latin typeface="Ink Free" panose="03080402000500000000" pitchFamily="66" charset="0"/>
                <a:ea typeface="Times New Roman" panose="02020603050405020304" pitchFamily="18" charset="0"/>
                <a:cs typeface="Times New Roman" panose="02020603050405020304" pitchFamily="18" charset="0"/>
              </a:rPr>
              <a:t>B</a:t>
            </a:r>
            <a:r>
              <a:rPr lang="nb-NO" sz="1200" dirty="0" smtClean="0">
                <a:latin typeface="Ink Free" panose="03080402000500000000" pitchFamily="66" charset="0"/>
                <a:ea typeface="Times New Roman" panose="02020603050405020304" pitchFamily="18" charset="0"/>
                <a:cs typeface="Times New Roman" panose="02020603050405020304" pitchFamily="18" charset="0"/>
              </a:rPr>
              <a:t>aking</a:t>
            </a:r>
            <a:endParaRPr lang="nb-NO" sz="1200" dirty="0">
              <a:latin typeface="Ink Free" panose="03080402000500000000" pitchFamily="66" charset="0"/>
              <a:ea typeface="Times New Roman" panose="02020603050405020304" pitchFamily="18" charset="0"/>
              <a:cs typeface="Times New Roman" panose="02020603050405020304" pitchFamily="18" charset="0"/>
            </a:endParaRPr>
          </a:p>
          <a:p>
            <a:pPr>
              <a:spcAft>
                <a:spcPts val="0"/>
              </a:spcAft>
              <a:buFont typeface="Wingdings" panose="05000000000000000000" pitchFamily="2" charset="2"/>
              <a:buChar char="Ø"/>
            </a:pPr>
            <a:r>
              <a:rPr lang="nb-NO" sz="1200" dirty="0" smtClean="0">
                <a:solidFill>
                  <a:schemeClr val="tx1"/>
                </a:solidFill>
                <a:latin typeface="Ink Free" panose="03080402000500000000" pitchFamily="66" charset="0"/>
                <a:ea typeface="Times New Roman" panose="02020603050405020304" pitchFamily="18" charset="0"/>
                <a:cs typeface="Times New Roman" panose="02020603050405020304" pitchFamily="18" charset="0"/>
              </a:rPr>
              <a:t>Kulturelle tradisjoner</a:t>
            </a:r>
          </a:p>
          <a:p>
            <a:pPr>
              <a:spcAft>
                <a:spcPts val="0"/>
              </a:spcAft>
              <a:buFont typeface="Wingdings" panose="05000000000000000000" pitchFamily="2" charset="2"/>
              <a:buChar char="Ø"/>
            </a:pPr>
            <a:r>
              <a:rPr lang="nb-NO" sz="1200" dirty="0" smtClean="0">
                <a:latin typeface="Ink Free" panose="03080402000500000000" pitchFamily="66" charset="0"/>
                <a:ea typeface="Times New Roman" panose="02020603050405020304" pitchFamily="18" charset="0"/>
                <a:cs typeface="Times New Roman" panose="02020603050405020304" pitchFamily="18" charset="0"/>
              </a:rPr>
              <a:t>Julefortellinger og julesanger</a:t>
            </a:r>
          </a:p>
          <a:p>
            <a:pPr>
              <a:spcAft>
                <a:spcPts val="0"/>
              </a:spcAft>
              <a:buFont typeface="Wingdings" panose="05000000000000000000" pitchFamily="2" charset="2"/>
              <a:buChar char="Ø"/>
            </a:pPr>
            <a:r>
              <a:rPr lang="nb-NO" sz="1200" dirty="0" smtClean="0">
                <a:solidFill>
                  <a:schemeClr val="tx1"/>
                </a:solidFill>
                <a:latin typeface="Ink Free" panose="03080402000500000000" pitchFamily="66" charset="0"/>
                <a:ea typeface="Times New Roman" panose="02020603050405020304" pitchFamily="18" charset="0"/>
                <a:cs typeface="Times New Roman" panose="02020603050405020304" pitchFamily="18" charset="0"/>
              </a:rPr>
              <a:t>Grisen</a:t>
            </a:r>
          </a:p>
          <a:p>
            <a:pPr>
              <a:spcAft>
                <a:spcPts val="0"/>
              </a:spcAft>
              <a:buFont typeface="Wingdings" panose="05000000000000000000" pitchFamily="2" charset="2"/>
              <a:buChar char="Ø"/>
            </a:pPr>
            <a:r>
              <a:rPr lang="nb-NO" sz="1200" dirty="0" smtClean="0">
                <a:solidFill>
                  <a:schemeClr val="tx1"/>
                </a:solidFill>
                <a:latin typeface="Ink Free" panose="03080402000500000000" pitchFamily="66" charset="0"/>
                <a:ea typeface="Times New Roman" panose="02020603050405020304" pitchFamily="18" charset="0"/>
                <a:cs typeface="Times New Roman" panose="02020603050405020304" pitchFamily="18" charset="0"/>
              </a:rPr>
              <a:t>Adventsamlinger</a:t>
            </a:r>
          </a:p>
          <a:p>
            <a:pPr>
              <a:spcAft>
                <a:spcPts val="0"/>
              </a:spcAft>
              <a:buFont typeface="Wingdings" panose="05000000000000000000" pitchFamily="2" charset="2"/>
              <a:buChar char="Ø"/>
            </a:pPr>
            <a:endParaRPr lang="nb-NO" sz="1200" dirty="0">
              <a:solidFill>
                <a:schemeClr val="tx1"/>
              </a:solidFill>
              <a:latin typeface="Ink Free" panose="03080402000500000000" pitchFamily="66" charset="0"/>
              <a:ea typeface="Times New Roman" panose="02020603050405020304" pitchFamily="18" charset="0"/>
              <a:cs typeface="Times New Roman" panose="02020603050405020304" pitchFamily="18" charset="0"/>
            </a:endParaRPr>
          </a:p>
          <a:p>
            <a:pPr marL="0" indent="0">
              <a:buNone/>
            </a:pPr>
            <a:endParaRPr lang="nb-NO" sz="1600" dirty="0">
              <a:solidFill>
                <a:schemeClr val="tx1"/>
              </a:solidFill>
            </a:endParaRPr>
          </a:p>
          <a:p>
            <a:pPr>
              <a:buFont typeface="Wingdings" panose="05000000000000000000" pitchFamily="2" charset="2"/>
              <a:buChar char="Ø"/>
            </a:pPr>
            <a:endParaRPr lang="nb-NO" sz="1600" dirty="0">
              <a:solidFill>
                <a:schemeClr val="tx1"/>
              </a:solidFill>
            </a:endParaRPr>
          </a:p>
          <a:p>
            <a:endParaRPr lang="nb-NO" sz="1600" dirty="0">
              <a:solidFill>
                <a:schemeClr val="tx1"/>
              </a:solidFill>
            </a:endParaRPr>
          </a:p>
          <a:p>
            <a:endParaRPr lang="nb-NO" sz="1600" dirty="0">
              <a:solidFill>
                <a:schemeClr val="tx1"/>
              </a:solidFill>
            </a:endParaRPr>
          </a:p>
        </p:txBody>
      </p:sp>
      <p:sp>
        <p:nvSpPr>
          <p:cNvPr id="5" name="Plassholder for innhold 4"/>
          <p:cNvSpPr>
            <a:spLocks noGrp="1"/>
          </p:cNvSpPr>
          <p:nvPr>
            <p:ph sz="half" idx="2"/>
          </p:nvPr>
        </p:nvSpPr>
        <p:spPr>
          <a:xfrm>
            <a:off x="376112" y="1203027"/>
            <a:ext cx="6316151" cy="3147505"/>
          </a:xfrm>
        </p:spPr>
        <p:txBody>
          <a:bodyPr>
            <a:normAutofit/>
          </a:bodyPr>
          <a:lstStyle/>
          <a:p>
            <a:pPr marL="0" indent="0">
              <a:buNone/>
            </a:pPr>
            <a:r>
              <a:rPr lang="nb-NO" sz="1200" b="1" dirty="0">
                <a:latin typeface="Ink Free" panose="03080402000500000000" pitchFamily="66" charset="0"/>
              </a:rPr>
              <a:t>F</a:t>
            </a:r>
            <a:r>
              <a:rPr lang="nb-NO" sz="1200" b="1" dirty="0" smtClean="0">
                <a:solidFill>
                  <a:schemeClr val="tx1"/>
                </a:solidFill>
                <a:latin typeface="Ink Free" panose="03080402000500000000" pitchFamily="66" charset="0"/>
              </a:rPr>
              <a:t>okus på fra Rammeplanen:  Etikk, religion og filosofi og </a:t>
            </a:r>
            <a:r>
              <a:rPr lang="nb-NO" sz="1200" b="1" dirty="0" smtClean="0">
                <a:latin typeface="Ink Free" panose="03080402000500000000" pitchFamily="66" charset="0"/>
              </a:rPr>
              <a:t>språk, tekst og kommunikasjon</a:t>
            </a:r>
            <a:endParaRPr lang="nb-NO" sz="1200" dirty="0">
              <a:solidFill>
                <a:schemeClr val="tx1"/>
              </a:solidFill>
              <a:latin typeface="Ink Free" panose="03080402000500000000" pitchFamily="66" charset="0"/>
            </a:endParaRPr>
          </a:p>
          <a:p>
            <a:pPr lvl="0">
              <a:buFont typeface="Wingdings" panose="05000000000000000000" pitchFamily="2" charset="2"/>
              <a:buChar char="Ø"/>
            </a:pPr>
            <a:r>
              <a:rPr lang="nb-NO" sz="1200" dirty="0">
                <a:latin typeface="Ink Free" panose="03080402000500000000" pitchFamily="66" charset="0"/>
              </a:rPr>
              <a:t>U</a:t>
            </a:r>
            <a:r>
              <a:rPr lang="nb-NO" sz="1200" dirty="0" smtClean="0">
                <a:latin typeface="Ink Free" panose="03080402000500000000" pitchFamily="66" charset="0"/>
              </a:rPr>
              <a:t>tvikler </a:t>
            </a:r>
            <a:r>
              <a:rPr lang="nb-NO" sz="1200" dirty="0">
                <a:latin typeface="Ink Free" panose="03080402000500000000" pitchFamily="66" charset="0"/>
              </a:rPr>
              <a:t>interesse og respekt for hverandre og forstår verdien av likheter og ulikheter i et </a:t>
            </a:r>
            <a:r>
              <a:rPr lang="nb-NO" sz="1200" dirty="0" smtClean="0">
                <a:latin typeface="Ink Free" panose="03080402000500000000" pitchFamily="66" charset="0"/>
              </a:rPr>
              <a:t>fellesskap</a:t>
            </a:r>
            <a:r>
              <a:rPr lang="nb-NO" sz="1200" dirty="0">
                <a:latin typeface="Ink Free" panose="03080402000500000000" pitchFamily="66" charset="0"/>
              </a:rPr>
              <a:t> </a:t>
            </a:r>
            <a:r>
              <a:rPr lang="nb-NO" sz="1200" dirty="0" smtClean="0">
                <a:latin typeface="Ink Free" panose="03080402000500000000" pitchFamily="66" charset="0"/>
              </a:rPr>
              <a:t>(S. 55 i Rammeplanen i barnehagen, 2017)</a:t>
            </a:r>
          </a:p>
          <a:p>
            <a:pPr lvl="0">
              <a:buFont typeface="Wingdings" panose="05000000000000000000" pitchFamily="2" charset="2"/>
              <a:buChar char="Ø"/>
            </a:pPr>
            <a:r>
              <a:rPr lang="nb-NO" sz="1200" dirty="0" smtClean="0">
                <a:solidFill>
                  <a:schemeClr val="tx1"/>
                </a:solidFill>
                <a:latin typeface="Ink Free" panose="03080402000500000000" pitchFamily="66" charset="0"/>
              </a:rPr>
              <a:t>Gi </a:t>
            </a:r>
            <a:r>
              <a:rPr lang="nb-NO" sz="1200" dirty="0">
                <a:solidFill>
                  <a:schemeClr val="tx1"/>
                </a:solidFill>
                <a:latin typeface="Ink Free" panose="03080402000500000000" pitchFamily="66" charset="0"/>
              </a:rPr>
              <a:t>barna kjennskap til og mulighet til å undre seg rundt ulike tradisjoner og fortellinger om julen og førjulstiden.</a:t>
            </a:r>
          </a:p>
          <a:p>
            <a:pPr lvl="0">
              <a:buFont typeface="Wingdings" panose="05000000000000000000" pitchFamily="2" charset="2"/>
              <a:buChar char="Ø"/>
            </a:pPr>
            <a:r>
              <a:rPr lang="nb-NO" sz="1200" dirty="0" smtClean="0">
                <a:solidFill>
                  <a:schemeClr val="tx1"/>
                </a:solidFill>
                <a:latin typeface="Ink Free" panose="03080402000500000000" pitchFamily="66" charset="0"/>
              </a:rPr>
              <a:t>Vi </a:t>
            </a:r>
            <a:r>
              <a:rPr lang="nb-NO" sz="1200" dirty="0">
                <a:solidFill>
                  <a:schemeClr val="tx1"/>
                </a:solidFill>
                <a:latin typeface="Ink Free" panose="03080402000500000000" pitchFamily="66" charset="0"/>
              </a:rPr>
              <a:t>blir kjent med livssyn og religioner som er representert i barnehagen</a:t>
            </a:r>
            <a:r>
              <a:rPr lang="nb-NO" sz="1200" dirty="0" smtClean="0">
                <a:solidFill>
                  <a:schemeClr val="tx1"/>
                </a:solidFill>
                <a:latin typeface="Ink Free" panose="03080402000500000000" pitchFamily="66" charset="0"/>
              </a:rPr>
              <a:t>.</a:t>
            </a:r>
          </a:p>
          <a:p>
            <a:pPr lvl="0">
              <a:buFont typeface="Wingdings" panose="05000000000000000000" pitchFamily="2" charset="2"/>
              <a:buChar char="Ø"/>
            </a:pPr>
            <a:r>
              <a:rPr lang="nb-NO" sz="1200" dirty="0" smtClean="0">
                <a:latin typeface="Ink Free" panose="03080402000500000000" pitchFamily="66" charset="0"/>
              </a:rPr>
              <a:t>Vi bruker ulike teknikker, materialer, verktøy og teknologi i våre kunstneriske prosesser.  </a:t>
            </a:r>
          </a:p>
          <a:p>
            <a:pPr lvl="0">
              <a:buFont typeface="Wingdings" panose="05000000000000000000" pitchFamily="2" charset="2"/>
              <a:buChar char="Ø"/>
            </a:pPr>
            <a:r>
              <a:rPr lang="nb-NO" sz="1200" dirty="0" smtClean="0">
                <a:solidFill>
                  <a:schemeClr val="tx1"/>
                </a:solidFill>
                <a:latin typeface="Ink Free" panose="03080402000500000000" pitchFamily="66" charset="0"/>
              </a:rPr>
              <a:t>Barnehagen skal bidra til at barna tar i bruk fantasi, kreativ tenkning og skaperglede</a:t>
            </a:r>
            <a:endParaRPr lang="nb-NO" sz="1200" dirty="0" smtClean="0">
              <a:latin typeface="Ink Free" panose="03080402000500000000" pitchFamily="66" charset="0"/>
            </a:endParaRPr>
          </a:p>
          <a:p>
            <a:pPr lvl="0">
              <a:buFont typeface="Wingdings" panose="05000000000000000000" pitchFamily="2" charset="2"/>
              <a:buChar char="Ø"/>
            </a:pPr>
            <a:r>
              <a:rPr lang="nb-NO" sz="1200" dirty="0" smtClean="0">
                <a:solidFill>
                  <a:schemeClr val="tx1"/>
                </a:solidFill>
                <a:latin typeface="Ink Free" panose="03080402000500000000" pitchFamily="66" charset="0"/>
              </a:rPr>
              <a:t>Få kjennskap til ulike fortellinger og sanger</a:t>
            </a:r>
            <a:endParaRPr lang="nb-NO" sz="1200" dirty="0">
              <a:solidFill>
                <a:schemeClr val="tx1"/>
              </a:solidFill>
              <a:latin typeface="Ink Free" panose="03080402000500000000" pitchFamily="66" charset="0"/>
            </a:endParaRPr>
          </a:p>
          <a:p>
            <a:pPr marL="0" indent="0">
              <a:buNone/>
            </a:pPr>
            <a:endParaRPr lang="nb-NO" dirty="0">
              <a:solidFill>
                <a:schemeClr val="tx1"/>
              </a:solidFill>
            </a:endParaRPr>
          </a:p>
        </p:txBody>
      </p:sp>
      <p:pic>
        <p:nvPicPr>
          <p:cNvPr id="7" name="Bild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7911" y="4255129"/>
            <a:ext cx="4438798" cy="2496825"/>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8" name="Bilde 7">
            <a:extLst>
              <a:ext uri="{FF2B5EF4-FFF2-40B4-BE49-F238E27FC236}">
                <a16:creationId xmlns:a16="http://schemas.microsoft.com/office/drawing/2014/main" xmlns="" id="{83CA42DB-D977-4927-97A6-65516642667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2892" b="14578"/>
          <a:stretch/>
        </p:blipFill>
        <p:spPr>
          <a:xfrm>
            <a:off x="7428849" y="486155"/>
            <a:ext cx="2342036" cy="3062220"/>
          </a:xfrm>
          <a:prstGeom prst="rect">
            <a:avLst/>
          </a:prstGeom>
        </p:spPr>
      </p:pic>
      <p:sp>
        <p:nvSpPr>
          <p:cNvPr id="3" name="TekstSylinder 2"/>
          <p:cNvSpPr txBox="1"/>
          <p:nvPr/>
        </p:nvSpPr>
        <p:spPr>
          <a:xfrm>
            <a:off x="2325743" y="298330"/>
            <a:ext cx="6020554" cy="646331"/>
          </a:xfrm>
          <a:prstGeom prst="rect">
            <a:avLst/>
          </a:prstGeom>
          <a:noFill/>
        </p:spPr>
        <p:txBody>
          <a:bodyPr wrap="square" rtlCol="0">
            <a:spAutoFit/>
          </a:bodyPr>
          <a:lstStyle/>
          <a:p>
            <a:pPr algn="ctr"/>
            <a:r>
              <a:rPr lang="nb-NO" sz="3600" dirty="0" smtClean="0">
                <a:latin typeface="Ink Free" panose="03080402000500000000" pitchFamily="66" charset="0"/>
              </a:rPr>
              <a:t>JULESTEMNING</a:t>
            </a:r>
            <a:endParaRPr lang="nb-NO" sz="3600" dirty="0">
              <a:latin typeface="Ink Free" panose="03080402000500000000" pitchFamily="66" charset="0"/>
            </a:endParaRPr>
          </a:p>
        </p:txBody>
      </p:sp>
    </p:spTree>
    <p:extLst>
      <p:ext uri="{BB962C8B-B14F-4D97-AF65-F5344CB8AC3E}">
        <p14:creationId xmlns:p14="http://schemas.microsoft.com/office/powerpoint/2010/main" val="123544241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sp>
        <p:nvSpPr>
          <p:cNvPr id="2" name="Tittel 1"/>
          <p:cNvSpPr>
            <a:spLocks noGrp="1"/>
          </p:cNvSpPr>
          <p:nvPr>
            <p:ph type="ctrTitle"/>
          </p:nvPr>
        </p:nvSpPr>
        <p:spPr>
          <a:xfrm>
            <a:off x="4445252" y="1356923"/>
            <a:ext cx="2272420" cy="683677"/>
          </a:xfrm>
        </p:spPr>
        <p:txBody>
          <a:bodyPr>
            <a:normAutofit fontScale="90000"/>
          </a:bodyPr>
          <a:lstStyle/>
          <a:p>
            <a:pPr algn="ctr"/>
            <a:r>
              <a:rPr lang="nb-NO" sz="2700" dirty="0">
                <a:latin typeface="Ink Free" panose="03080402000500000000" pitchFamily="66" charset="0"/>
              </a:rPr>
              <a:t>DESEMBER</a:t>
            </a:r>
            <a:r>
              <a:rPr lang="nb-NO" dirty="0"/>
              <a:t>	</a:t>
            </a:r>
          </a:p>
        </p:txBody>
      </p:sp>
      <p:graphicFrame>
        <p:nvGraphicFramePr>
          <p:cNvPr id="6" name="Tabell 5"/>
          <p:cNvGraphicFramePr>
            <a:graphicFrameLocks noGrp="1"/>
          </p:cNvGraphicFramePr>
          <p:nvPr>
            <p:extLst>
              <p:ext uri="{D42A27DB-BD31-4B8C-83A1-F6EECF244321}">
                <p14:modId xmlns:p14="http://schemas.microsoft.com/office/powerpoint/2010/main" val="707237337"/>
              </p:ext>
            </p:extLst>
          </p:nvPr>
        </p:nvGraphicFramePr>
        <p:xfrm>
          <a:off x="1768945" y="2264231"/>
          <a:ext cx="6936011" cy="3471199"/>
        </p:xfrm>
        <a:graphic>
          <a:graphicData uri="http://schemas.openxmlformats.org/drawingml/2006/table">
            <a:tbl>
              <a:tblPr firstRow="1" bandRow="1">
                <a:tableStyleId>{5C22544A-7EE6-4342-B048-85BDC9FD1C3A}</a:tableStyleId>
              </a:tblPr>
              <a:tblGrid>
                <a:gridCol w="581741">
                  <a:extLst>
                    <a:ext uri="{9D8B030D-6E8A-4147-A177-3AD203B41FA5}">
                      <a16:colId xmlns:a16="http://schemas.microsoft.com/office/drawing/2014/main" xmlns="" val="20000"/>
                    </a:ext>
                  </a:extLst>
                </a:gridCol>
                <a:gridCol w="977994">
                  <a:extLst>
                    <a:ext uri="{9D8B030D-6E8A-4147-A177-3AD203B41FA5}">
                      <a16:colId xmlns:a16="http://schemas.microsoft.com/office/drawing/2014/main" xmlns="" val="20001"/>
                    </a:ext>
                  </a:extLst>
                </a:gridCol>
                <a:gridCol w="848679">
                  <a:extLst>
                    <a:ext uri="{9D8B030D-6E8A-4147-A177-3AD203B41FA5}">
                      <a16:colId xmlns:a16="http://schemas.microsoft.com/office/drawing/2014/main" xmlns="" val="20002"/>
                    </a:ext>
                  </a:extLst>
                </a:gridCol>
                <a:gridCol w="987918">
                  <a:extLst>
                    <a:ext uri="{9D8B030D-6E8A-4147-A177-3AD203B41FA5}">
                      <a16:colId xmlns:a16="http://schemas.microsoft.com/office/drawing/2014/main" xmlns="" val="20003"/>
                    </a:ext>
                  </a:extLst>
                </a:gridCol>
                <a:gridCol w="926271">
                  <a:extLst>
                    <a:ext uri="{9D8B030D-6E8A-4147-A177-3AD203B41FA5}">
                      <a16:colId xmlns:a16="http://schemas.microsoft.com/office/drawing/2014/main" xmlns="" val="20004"/>
                    </a:ext>
                  </a:extLst>
                </a:gridCol>
                <a:gridCol w="906781">
                  <a:extLst>
                    <a:ext uri="{9D8B030D-6E8A-4147-A177-3AD203B41FA5}">
                      <a16:colId xmlns:a16="http://schemas.microsoft.com/office/drawing/2014/main" xmlns="" val="20005"/>
                    </a:ext>
                  </a:extLst>
                </a:gridCol>
                <a:gridCol w="787828">
                  <a:extLst>
                    <a:ext uri="{9D8B030D-6E8A-4147-A177-3AD203B41FA5}">
                      <a16:colId xmlns:a16="http://schemas.microsoft.com/office/drawing/2014/main" xmlns="" val="20006"/>
                    </a:ext>
                  </a:extLst>
                </a:gridCol>
                <a:gridCol w="918799">
                  <a:extLst>
                    <a:ext uri="{9D8B030D-6E8A-4147-A177-3AD203B41FA5}">
                      <a16:colId xmlns:a16="http://schemas.microsoft.com/office/drawing/2014/main" xmlns="" val="20007"/>
                    </a:ext>
                  </a:extLst>
                </a:gridCol>
              </a:tblGrid>
              <a:tr h="279547">
                <a:tc>
                  <a:txBody>
                    <a:bodyPr/>
                    <a:lstStyle/>
                    <a:p>
                      <a:r>
                        <a:rPr lang="nb-NO" sz="1200" dirty="0"/>
                        <a:t>Uke</a:t>
                      </a:r>
                    </a:p>
                  </a:txBody>
                  <a:tcPr>
                    <a:solidFill>
                      <a:schemeClr val="accent5">
                        <a:lumMod val="60000"/>
                        <a:lumOff val="40000"/>
                      </a:schemeClr>
                    </a:solidFill>
                  </a:tcPr>
                </a:tc>
                <a:tc>
                  <a:txBody>
                    <a:bodyPr/>
                    <a:lstStyle/>
                    <a:p>
                      <a:r>
                        <a:rPr lang="nb-NO" sz="1200" dirty="0"/>
                        <a:t>Mandag</a:t>
                      </a:r>
                    </a:p>
                  </a:txBody>
                  <a:tcPr>
                    <a:solidFill>
                      <a:schemeClr val="accent5">
                        <a:lumMod val="60000"/>
                        <a:lumOff val="40000"/>
                      </a:schemeClr>
                    </a:solidFill>
                  </a:tcPr>
                </a:tc>
                <a:tc>
                  <a:txBody>
                    <a:bodyPr/>
                    <a:lstStyle/>
                    <a:p>
                      <a:r>
                        <a:rPr lang="nb-NO" sz="1200" dirty="0"/>
                        <a:t>Tirsdag</a:t>
                      </a:r>
                    </a:p>
                  </a:txBody>
                  <a:tcPr>
                    <a:solidFill>
                      <a:schemeClr val="accent5">
                        <a:lumMod val="60000"/>
                        <a:lumOff val="40000"/>
                      </a:schemeClr>
                    </a:solidFill>
                  </a:tcPr>
                </a:tc>
                <a:tc>
                  <a:txBody>
                    <a:bodyPr/>
                    <a:lstStyle/>
                    <a:p>
                      <a:r>
                        <a:rPr lang="nb-NO" sz="1200" dirty="0"/>
                        <a:t>Onsdag</a:t>
                      </a:r>
                    </a:p>
                  </a:txBody>
                  <a:tcPr>
                    <a:solidFill>
                      <a:schemeClr val="accent5">
                        <a:lumMod val="60000"/>
                        <a:lumOff val="40000"/>
                      </a:schemeClr>
                    </a:solidFill>
                  </a:tcPr>
                </a:tc>
                <a:tc>
                  <a:txBody>
                    <a:bodyPr/>
                    <a:lstStyle/>
                    <a:p>
                      <a:r>
                        <a:rPr lang="nb-NO" sz="1200" dirty="0"/>
                        <a:t>Torsdag</a:t>
                      </a:r>
                    </a:p>
                  </a:txBody>
                  <a:tcPr>
                    <a:solidFill>
                      <a:schemeClr val="accent5">
                        <a:lumMod val="60000"/>
                        <a:lumOff val="40000"/>
                      </a:schemeClr>
                    </a:solidFill>
                  </a:tcPr>
                </a:tc>
                <a:tc>
                  <a:txBody>
                    <a:bodyPr/>
                    <a:lstStyle/>
                    <a:p>
                      <a:r>
                        <a:rPr lang="nb-NO" sz="1200" dirty="0"/>
                        <a:t>Fredag</a:t>
                      </a:r>
                    </a:p>
                  </a:txBody>
                  <a:tcPr>
                    <a:solidFill>
                      <a:schemeClr val="accent5">
                        <a:lumMod val="60000"/>
                        <a:lumOff val="40000"/>
                      </a:schemeClr>
                    </a:solidFill>
                  </a:tcPr>
                </a:tc>
                <a:tc>
                  <a:txBody>
                    <a:bodyPr/>
                    <a:lstStyle/>
                    <a:p>
                      <a:r>
                        <a:rPr lang="nb-NO" sz="1200" dirty="0"/>
                        <a:t>Lørdag</a:t>
                      </a:r>
                    </a:p>
                  </a:txBody>
                  <a:tcPr>
                    <a:solidFill>
                      <a:schemeClr val="accent5">
                        <a:lumMod val="60000"/>
                        <a:lumOff val="40000"/>
                      </a:schemeClr>
                    </a:solidFill>
                  </a:tcPr>
                </a:tc>
                <a:tc>
                  <a:txBody>
                    <a:bodyPr/>
                    <a:lstStyle/>
                    <a:p>
                      <a:r>
                        <a:rPr lang="nb-NO" sz="1200" dirty="0"/>
                        <a:t>søndag</a:t>
                      </a:r>
                    </a:p>
                  </a:txBody>
                  <a:tcPr>
                    <a:solidFill>
                      <a:schemeClr val="accent5">
                        <a:lumMod val="60000"/>
                        <a:lumOff val="40000"/>
                      </a:schemeClr>
                    </a:solidFill>
                  </a:tcPr>
                </a:tc>
                <a:extLst>
                  <a:ext uri="{0D108BD9-81ED-4DB2-BD59-A6C34878D82A}">
                    <a16:rowId xmlns:a16="http://schemas.microsoft.com/office/drawing/2014/main" xmlns="" val="10000"/>
                  </a:ext>
                </a:extLst>
              </a:tr>
              <a:tr h="527908">
                <a:tc>
                  <a:txBody>
                    <a:bodyPr/>
                    <a:lstStyle/>
                    <a:p>
                      <a:r>
                        <a:rPr lang="nb-NO" sz="1200" dirty="0"/>
                        <a:t>48</a:t>
                      </a:r>
                    </a:p>
                    <a:p>
                      <a:endParaRPr lang="nb-NO" sz="1200" dirty="0"/>
                    </a:p>
                  </a:txBody>
                  <a:tcPr>
                    <a:solidFill>
                      <a:schemeClr val="accent5">
                        <a:lumMod val="20000"/>
                        <a:lumOff val="80000"/>
                      </a:schemeClr>
                    </a:solidFill>
                  </a:tcPr>
                </a:tc>
                <a:tc>
                  <a:txBody>
                    <a:bodyPr/>
                    <a:lstStyle/>
                    <a:p>
                      <a:pPr algn="r"/>
                      <a:endParaRPr lang="nb-NO" sz="800" dirty="0"/>
                    </a:p>
                  </a:txBody>
                  <a:tcPr>
                    <a:solidFill>
                      <a:schemeClr val="accent5">
                        <a:lumMod val="20000"/>
                        <a:lumOff val="80000"/>
                      </a:schemeClr>
                    </a:solidFill>
                  </a:tcPr>
                </a:tc>
                <a:tc>
                  <a:txBody>
                    <a:bodyPr/>
                    <a:lstStyle/>
                    <a:p>
                      <a:pPr algn="r"/>
                      <a:endParaRPr lang="nb-NO" sz="800" dirty="0"/>
                    </a:p>
                  </a:txBody>
                  <a:tcPr>
                    <a:solidFill>
                      <a:schemeClr val="accent5">
                        <a:lumMod val="20000"/>
                        <a:lumOff val="80000"/>
                      </a:schemeClr>
                    </a:solidFill>
                  </a:tcPr>
                </a:tc>
                <a:tc>
                  <a:txBody>
                    <a:bodyPr/>
                    <a:lstStyle/>
                    <a:p>
                      <a:pPr algn="r"/>
                      <a:endParaRPr lang="nb-NO" sz="800" dirty="0"/>
                    </a:p>
                  </a:txBody>
                  <a:tcPr>
                    <a:solidFill>
                      <a:schemeClr val="accent5">
                        <a:lumMod val="20000"/>
                        <a:lumOff val="80000"/>
                      </a:schemeClr>
                    </a:solidFill>
                  </a:tcPr>
                </a:tc>
                <a:tc>
                  <a:txBody>
                    <a:bodyPr/>
                    <a:lstStyle/>
                    <a:p>
                      <a:pPr algn="r"/>
                      <a:endParaRPr lang="nb-NO" sz="800" dirty="0">
                        <a:solidFill>
                          <a:schemeClr val="tx1"/>
                        </a:solidFill>
                      </a:endParaRPr>
                    </a:p>
                    <a:p>
                      <a:pPr algn="r"/>
                      <a:endParaRPr lang="nb-NO" sz="800" dirty="0">
                        <a:solidFill>
                          <a:schemeClr val="tx1"/>
                        </a:solidFill>
                      </a:endParaRPr>
                    </a:p>
                    <a:p>
                      <a:pPr algn="r"/>
                      <a:endParaRPr lang="nb-NO" sz="800" dirty="0">
                        <a:solidFill>
                          <a:schemeClr val="tx1"/>
                        </a:solidFill>
                      </a:endParaRPr>
                    </a:p>
                    <a:p>
                      <a:pPr algn="r"/>
                      <a:endParaRPr lang="nb-NO" sz="800" dirty="0">
                        <a:solidFill>
                          <a:schemeClr val="tx1"/>
                        </a:solidFill>
                      </a:endParaRPr>
                    </a:p>
                  </a:txBody>
                  <a:tcPr>
                    <a:solidFill>
                      <a:schemeClr val="accent5">
                        <a:lumMod val="20000"/>
                        <a:lumOff val="80000"/>
                      </a:schemeClr>
                    </a:solidFill>
                  </a:tcPr>
                </a:tc>
                <a:tc>
                  <a:txBody>
                    <a:bodyPr/>
                    <a:lstStyle/>
                    <a:p>
                      <a:pPr algn="r"/>
                      <a:r>
                        <a:rPr lang="nb-NO" sz="800" dirty="0" smtClean="0">
                          <a:solidFill>
                            <a:schemeClr val="tx1"/>
                          </a:solidFill>
                        </a:rPr>
                        <a:t>1</a:t>
                      </a:r>
                    </a:p>
                    <a:p>
                      <a:pPr algn="r"/>
                      <a:r>
                        <a:rPr lang="nb-NO" sz="800" dirty="0" smtClean="0">
                          <a:solidFill>
                            <a:schemeClr val="tx1"/>
                          </a:solidFill>
                        </a:rPr>
                        <a:t>Nissefest</a:t>
                      </a:r>
                      <a:endParaRPr lang="nb-NO" sz="800" dirty="0">
                        <a:solidFill>
                          <a:schemeClr val="tx1"/>
                        </a:solidFill>
                      </a:endParaRPr>
                    </a:p>
                  </a:txBody>
                  <a:tcPr>
                    <a:solidFill>
                      <a:schemeClr val="accent5">
                        <a:lumMod val="20000"/>
                        <a:lumOff val="80000"/>
                      </a:schemeClr>
                    </a:solidFill>
                  </a:tcPr>
                </a:tc>
                <a:tc>
                  <a:txBody>
                    <a:bodyPr/>
                    <a:lstStyle/>
                    <a:p>
                      <a:pPr algn="r"/>
                      <a:r>
                        <a:rPr lang="nb-NO" sz="800" dirty="0" smtClean="0">
                          <a:solidFill>
                            <a:schemeClr val="tx1"/>
                          </a:solidFill>
                        </a:rPr>
                        <a:t>2</a:t>
                      </a:r>
                      <a:endParaRPr lang="nb-NO" sz="800" dirty="0">
                        <a:solidFill>
                          <a:schemeClr val="tx1"/>
                        </a:solidFill>
                      </a:endParaRPr>
                    </a:p>
                  </a:txBody>
                  <a:tcPr>
                    <a:solidFill>
                      <a:schemeClr val="accent5">
                        <a:lumMod val="20000"/>
                        <a:lumOff val="80000"/>
                      </a:schemeClr>
                    </a:solidFill>
                  </a:tcPr>
                </a:tc>
                <a:tc>
                  <a:txBody>
                    <a:bodyPr/>
                    <a:lstStyle/>
                    <a:p>
                      <a:pPr algn="r"/>
                      <a:r>
                        <a:rPr lang="nb-NO" sz="800" dirty="0" smtClean="0">
                          <a:solidFill>
                            <a:schemeClr val="tx1"/>
                          </a:solidFill>
                        </a:rPr>
                        <a:t>3</a:t>
                      </a:r>
                      <a:endParaRPr lang="nb-NO" sz="800" dirty="0">
                        <a:solidFill>
                          <a:schemeClr val="tx1"/>
                        </a:solidFill>
                      </a:endParaRPr>
                    </a:p>
                    <a:p>
                      <a:pPr algn="r"/>
                      <a:endParaRPr lang="nb-NO" sz="800" dirty="0">
                        <a:solidFill>
                          <a:schemeClr val="tx1"/>
                        </a:solidFill>
                      </a:endParaRPr>
                    </a:p>
                  </a:txBody>
                  <a:tcPr>
                    <a:solidFill>
                      <a:schemeClr val="accent5">
                        <a:lumMod val="20000"/>
                        <a:lumOff val="80000"/>
                      </a:schemeClr>
                    </a:solidFill>
                  </a:tcPr>
                </a:tc>
                <a:extLst>
                  <a:ext uri="{0D108BD9-81ED-4DB2-BD59-A6C34878D82A}">
                    <a16:rowId xmlns:a16="http://schemas.microsoft.com/office/drawing/2014/main" xmlns="" val="10001"/>
                  </a:ext>
                </a:extLst>
              </a:tr>
              <a:tr h="544483">
                <a:tc>
                  <a:txBody>
                    <a:bodyPr/>
                    <a:lstStyle/>
                    <a:p>
                      <a:r>
                        <a:rPr lang="nb-NO" sz="1200" dirty="0"/>
                        <a:t>49</a:t>
                      </a:r>
                    </a:p>
                    <a:p>
                      <a:endParaRPr lang="nb-NO" sz="1200" dirty="0"/>
                    </a:p>
                  </a:txBody>
                  <a:tcPr>
                    <a:solidFill>
                      <a:schemeClr val="bg1"/>
                    </a:solidFill>
                  </a:tcPr>
                </a:tc>
                <a:tc>
                  <a:txBody>
                    <a:bodyPr/>
                    <a:lstStyle/>
                    <a:p>
                      <a:pPr algn="r"/>
                      <a:r>
                        <a:rPr lang="nb-NO" sz="800" dirty="0" smtClean="0"/>
                        <a:t>4</a:t>
                      </a:r>
                      <a:endParaRPr lang="nb-NO" sz="800" dirty="0"/>
                    </a:p>
                  </a:txBody>
                  <a:tcPr>
                    <a:solidFill>
                      <a:schemeClr val="bg1"/>
                    </a:solidFill>
                  </a:tcPr>
                </a:tc>
                <a:tc>
                  <a:txBody>
                    <a:bodyPr/>
                    <a:lstStyle/>
                    <a:p>
                      <a:pPr algn="r"/>
                      <a:r>
                        <a:rPr lang="nb-NO" sz="800" dirty="0" smtClean="0"/>
                        <a:t>5</a:t>
                      </a:r>
                      <a:endParaRPr lang="nb-NO" sz="800" dirty="0"/>
                    </a:p>
                  </a:txBody>
                  <a:tcPr>
                    <a:solidFill>
                      <a:schemeClr val="bg1"/>
                    </a:solidFill>
                  </a:tcPr>
                </a:tc>
                <a:tc>
                  <a:txBody>
                    <a:bodyPr/>
                    <a:lstStyle/>
                    <a:p>
                      <a:pPr algn="r"/>
                      <a:r>
                        <a:rPr lang="nb-NO" sz="800" dirty="0" smtClean="0"/>
                        <a:t>6</a:t>
                      </a:r>
                      <a:endParaRPr lang="nb-NO" sz="800" dirty="0"/>
                    </a:p>
                    <a:p>
                      <a:pPr algn="r"/>
                      <a:endParaRPr lang="nb-NO" sz="800" dirty="0"/>
                    </a:p>
                  </a:txBody>
                  <a:tcPr>
                    <a:solidFill>
                      <a:schemeClr val="bg1"/>
                    </a:solidFill>
                  </a:tcPr>
                </a:tc>
                <a:tc>
                  <a:txBody>
                    <a:bodyPr/>
                    <a:lstStyle/>
                    <a:p>
                      <a:pPr algn="r"/>
                      <a:r>
                        <a:rPr lang="nb-NO" sz="800" dirty="0" smtClean="0"/>
                        <a:t>7</a:t>
                      </a:r>
                      <a:endParaRPr lang="nb-NO" sz="800" dirty="0"/>
                    </a:p>
                  </a:txBody>
                  <a:tcPr>
                    <a:solidFill>
                      <a:schemeClr val="bg1"/>
                    </a:solidFill>
                  </a:tcPr>
                </a:tc>
                <a:tc>
                  <a:txBody>
                    <a:bodyPr/>
                    <a:lstStyle/>
                    <a:p>
                      <a:pPr algn="r"/>
                      <a:r>
                        <a:rPr lang="nb-NO" sz="800" dirty="0" smtClean="0"/>
                        <a:t>8</a:t>
                      </a:r>
                      <a:endParaRPr lang="nb-NO" sz="800" dirty="0"/>
                    </a:p>
                    <a:p>
                      <a:pPr algn="r"/>
                      <a:endParaRPr lang="nb-NO" sz="800" dirty="0"/>
                    </a:p>
                  </a:txBody>
                  <a:tcPr>
                    <a:solidFill>
                      <a:schemeClr val="bg1"/>
                    </a:solidFill>
                  </a:tcPr>
                </a:tc>
                <a:tc>
                  <a:txBody>
                    <a:bodyPr/>
                    <a:lstStyle/>
                    <a:p>
                      <a:pPr algn="r"/>
                      <a:r>
                        <a:rPr lang="nb-NO" sz="800" dirty="0" smtClean="0"/>
                        <a:t>9</a:t>
                      </a:r>
                      <a:endParaRPr lang="nb-NO" sz="800" dirty="0"/>
                    </a:p>
                  </a:txBody>
                  <a:tcPr>
                    <a:solidFill>
                      <a:schemeClr val="bg1"/>
                    </a:solidFill>
                  </a:tcPr>
                </a:tc>
                <a:tc>
                  <a:txBody>
                    <a:bodyPr/>
                    <a:lstStyle/>
                    <a:p>
                      <a:pPr algn="r"/>
                      <a:r>
                        <a:rPr lang="nb-NO" sz="800" dirty="0" smtClean="0"/>
                        <a:t>10</a:t>
                      </a:r>
                      <a:endParaRPr lang="nb-NO" sz="800" dirty="0"/>
                    </a:p>
                  </a:txBody>
                  <a:tcPr>
                    <a:solidFill>
                      <a:schemeClr val="bg1"/>
                    </a:solidFill>
                  </a:tcPr>
                </a:tc>
                <a:extLst>
                  <a:ext uri="{0D108BD9-81ED-4DB2-BD59-A6C34878D82A}">
                    <a16:rowId xmlns:a16="http://schemas.microsoft.com/office/drawing/2014/main" xmlns="" val="10002"/>
                  </a:ext>
                </a:extLst>
              </a:tr>
              <a:tr h="569641">
                <a:tc>
                  <a:txBody>
                    <a:bodyPr/>
                    <a:lstStyle/>
                    <a:p>
                      <a:r>
                        <a:rPr lang="nb-NO" sz="1200" dirty="0"/>
                        <a:t>50</a:t>
                      </a:r>
                    </a:p>
                    <a:p>
                      <a:endParaRPr lang="nb-NO" sz="1200" dirty="0"/>
                    </a:p>
                  </a:txBody>
                  <a:tcPr>
                    <a:solidFill>
                      <a:schemeClr val="accent5">
                        <a:lumMod val="20000"/>
                        <a:lumOff val="80000"/>
                      </a:schemeClr>
                    </a:solidFill>
                  </a:tcPr>
                </a:tc>
                <a:tc>
                  <a:txBody>
                    <a:bodyPr/>
                    <a:lstStyle/>
                    <a:p>
                      <a:pPr algn="r"/>
                      <a:r>
                        <a:rPr lang="nb-NO" sz="800" dirty="0" smtClean="0"/>
                        <a:t>11</a:t>
                      </a:r>
                      <a:endParaRPr lang="nb-NO" sz="800" dirty="0"/>
                    </a:p>
                    <a:p>
                      <a:pPr algn="r"/>
                      <a:endParaRPr lang="nb-NO" sz="800" dirty="0"/>
                    </a:p>
                  </a:txBody>
                  <a:tcPr>
                    <a:solidFill>
                      <a:schemeClr val="accent5">
                        <a:lumMod val="20000"/>
                        <a:lumOff val="80000"/>
                      </a:schemeClr>
                    </a:solidFill>
                  </a:tcPr>
                </a:tc>
                <a:tc>
                  <a:txBody>
                    <a:bodyPr/>
                    <a:lstStyle/>
                    <a:p>
                      <a:pPr algn="r"/>
                      <a:r>
                        <a:rPr lang="nb-NO" sz="800" dirty="0" smtClean="0"/>
                        <a:t>12</a:t>
                      </a:r>
                      <a:endParaRPr lang="nb-NO" sz="800" dirty="0"/>
                    </a:p>
                    <a:p>
                      <a:pPr marL="0" marR="0" lvl="0" indent="0" algn="r" defTabSz="457207" rtl="0" eaLnBrk="1" fontAlgn="auto" latinLnBrk="0" hangingPunct="1">
                        <a:lnSpc>
                          <a:spcPct val="100000"/>
                        </a:lnSpc>
                        <a:spcBef>
                          <a:spcPts val="0"/>
                        </a:spcBef>
                        <a:spcAft>
                          <a:spcPts val="0"/>
                        </a:spcAft>
                        <a:buClrTx/>
                        <a:buSzTx/>
                        <a:buFontTx/>
                        <a:buNone/>
                        <a:tabLst/>
                        <a:defRPr/>
                      </a:pPr>
                      <a:endParaRPr lang="nb-NO" sz="800" dirty="0"/>
                    </a:p>
                  </a:txBody>
                  <a:tcPr>
                    <a:solidFill>
                      <a:schemeClr val="accent5">
                        <a:lumMod val="20000"/>
                        <a:lumOff val="80000"/>
                      </a:schemeClr>
                    </a:solidFill>
                  </a:tcPr>
                </a:tc>
                <a:tc>
                  <a:txBody>
                    <a:bodyPr/>
                    <a:lstStyle/>
                    <a:p>
                      <a:pPr algn="r"/>
                      <a:r>
                        <a:rPr lang="nb-NO" sz="800" dirty="0" smtClean="0"/>
                        <a:t>13</a:t>
                      </a:r>
                    </a:p>
                    <a:p>
                      <a:pPr algn="r"/>
                      <a:r>
                        <a:rPr lang="nb-NO" sz="800" dirty="0" smtClean="0"/>
                        <a:t>Luciafeiring</a:t>
                      </a:r>
                      <a:endParaRPr lang="nb-NO" sz="800" dirty="0"/>
                    </a:p>
                    <a:p>
                      <a:pPr algn="r"/>
                      <a:endParaRPr lang="nb-NO" sz="800" dirty="0"/>
                    </a:p>
                  </a:txBody>
                  <a:tcPr>
                    <a:solidFill>
                      <a:schemeClr val="accent5">
                        <a:lumMod val="20000"/>
                        <a:lumOff val="80000"/>
                      </a:schemeClr>
                    </a:solidFill>
                  </a:tcPr>
                </a:tc>
                <a:tc>
                  <a:txBody>
                    <a:bodyPr/>
                    <a:lstStyle/>
                    <a:p>
                      <a:pPr algn="r"/>
                      <a:r>
                        <a:rPr lang="nb-NO" sz="800" dirty="0" smtClean="0"/>
                        <a:t>14</a:t>
                      </a:r>
                      <a:endParaRPr lang="nb-NO" sz="800" dirty="0"/>
                    </a:p>
                    <a:p>
                      <a:pPr algn="r"/>
                      <a:endParaRPr lang="nb-NO" sz="800" dirty="0"/>
                    </a:p>
                  </a:txBody>
                  <a:tcPr>
                    <a:solidFill>
                      <a:schemeClr val="accent5">
                        <a:lumMod val="20000"/>
                        <a:lumOff val="80000"/>
                      </a:schemeClr>
                    </a:solidFill>
                  </a:tcPr>
                </a:tc>
                <a:tc>
                  <a:txBody>
                    <a:bodyPr/>
                    <a:lstStyle/>
                    <a:p>
                      <a:pPr algn="r"/>
                      <a:r>
                        <a:rPr lang="nb-NO" sz="800" dirty="0" smtClean="0"/>
                        <a:t>15</a:t>
                      </a:r>
                    </a:p>
                    <a:p>
                      <a:pPr algn="r"/>
                      <a:r>
                        <a:rPr lang="nb-NO" sz="800" dirty="0" smtClean="0"/>
                        <a:t>Barnejulebord</a:t>
                      </a:r>
                      <a:endParaRPr lang="nb-NO" sz="800" dirty="0"/>
                    </a:p>
                  </a:txBody>
                  <a:tcPr>
                    <a:solidFill>
                      <a:schemeClr val="accent5">
                        <a:lumMod val="20000"/>
                        <a:lumOff val="80000"/>
                      </a:schemeClr>
                    </a:solidFill>
                  </a:tcPr>
                </a:tc>
                <a:tc>
                  <a:txBody>
                    <a:bodyPr/>
                    <a:lstStyle/>
                    <a:p>
                      <a:pPr algn="r"/>
                      <a:r>
                        <a:rPr lang="nb-NO" sz="800" dirty="0" smtClean="0"/>
                        <a:t>16</a:t>
                      </a:r>
                      <a:endParaRPr lang="nb-NO" sz="800" dirty="0"/>
                    </a:p>
                  </a:txBody>
                  <a:tcPr>
                    <a:solidFill>
                      <a:schemeClr val="accent5">
                        <a:lumMod val="20000"/>
                        <a:lumOff val="80000"/>
                      </a:schemeClr>
                    </a:solidFill>
                  </a:tcPr>
                </a:tc>
                <a:tc>
                  <a:txBody>
                    <a:bodyPr/>
                    <a:lstStyle/>
                    <a:p>
                      <a:pPr algn="r"/>
                      <a:r>
                        <a:rPr lang="nb-NO" sz="800" dirty="0" smtClean="0"/>
                        <a:t>17</a:t>
                      </a:r>
                      <a:endParaRPr lang="nb-NO" sz="800" dirty="0"/>
                    </a:p>
                  </a:txBody>
                  <a:tcPr>
                    <a:solidFill>
                      <a:schemeClr val="accent5">
                        <a:lumMod val="20000"/>
                        <a:lumOff val="80000"/>
                      </a:schemeClr>
                    </a:solidFill>
                  </a:tcPr>
                </a:tc>
                <a:extLst>
                  <a:ext uri="{0D108BD9-81ED-4DB2-BD59-A6C34878D82A}">
                    <a16:rowId xmlns:a16="http://schemas.microsoft.com/office/drawing/2014/main" xmlns="" val="10003"/>
                  </a:ext>
                </a:extLst>
              </a:tr>
              <a:tr h="631096">
                <a:tc>
                  <a:txBody>
                    <a:bodyPr/>
                    <a:lstStyle/>
                    <a:p>
                      <a:r>
                        <a:rPr lang="nb-NO" sz="1200" dirty="0"/>
                        <a:t>51</a:t>
                      </a:r>
                    </a:p>
                    <a:p>
                      <a:endParaRPr lang="nb-NO" sz="1200" dirty="0"/>
                    </a:p>
                  </a:txBody>
                  <a:tcPr>
                    <a:solidFill>
                      <a:schemeClr val="bg1"/>
                    </a:solidFill>
                  </a:tcPr>
                </a:tc>
                <a:tc>
                  <a:txBody>
                    <a:bodyPr/>
                    <a:lstStyle/>
                    <a:p>
                      <a:pPr algn="r"/>
                      <a:r>
                        <a:rPr lang="nb-NO" sz="800" dirty="0" smtClean="0"/>
                        <a:t>18</a:t>
                      </a:r>
                      <a:endParaRPr lang="nb-NO" sz="800" dirty="0"/>
                    </a:p>
                  </a:txBody>
                  <a:tcPr>
                    <a:solidFill>
                      <a:schemeClr val="bg1"/>
                    </a:solidFill>
                  </a:tcPr>
                </a:tc>
                <a:tc>
                  <a:txBody>
                    <a:bodyPr/>
                    <a:lstStyle/>
                    <a:p>
                      <a:pPr algn="r"/>
                      <a:r>
                        <a:rPr lang="nb-NO" sz="800" dirty="0" smtClean="0"/>
                        <a:t>19</a:t>
                      </a:r>
                      <a:endParaRPr lang="nb-NO" sz="800" dirty="0"/>
                    </a:p>
                  </a:txBody>
                  <a:tcPr>
                    <a:solidFill>
                      <a:schemeClr val="bg1"/>
                    </a:solidFill>
                  </a:tcPr>
                </a:tc>
                <a:tc>
                  <a:txBody>
                    <a:bodyPr/>
                    <a:lstStyle/>
                    <a:p>
                      <a:pPr algn="r"/>
                      <a:r>
                        <a:rPr lang="nb-NO" sz="800" dirty="0" smtClean="0"/>
                        <a:t>20</a:t>
                      </a:r>
                      <a:endParaRPr lang="nb-NO" sz="800" dirty="0"/>
                    </a:p>
                  </a:txBody>
                  <a:tcPr>
                    <a:solidFill>
                      <a:schemeClr val="bg1"/>
                    </a:solidFill>
                  </a:tcPr>
                </a:tc>
                <a:tc>
                  <a:txBody>
                    <a:bodyPr/>
                    <a:lstStyle/>
                    <a:p>
                      <a:pPr algn="r"/>
                      <a:r>
                        <a:rPr lang="nb-NO" sz="800" dirty="0" smtClean="0">
                          <a:solidFill>
                            <a:schemeClr val="tx1"/>
                          </a:solidFill>
                        </a:rPr>
                        <a:t>21</a:t>
                      </a:r>
                      <a:endParaRPr lang="nb-NO" sz="800" dirty="0">
                        <a:solidFill>
                          <a:schemeClr val="tx1"/>
                        </a:solidFill>
                      </a:endParaRPr>
                    </a:p>
                  </a:txBody>
                  <a:tcPr>
                    <a:solidFill>
                      <a:schemeClr val="bg1"/>
                    </a:solidFill>
                  </a:tcPr>
                </a:tc>
                <a:tc>
                  <a:txBody>
                    <a:bodyPr/>
                    <a:lstStyle/>
                    <a:p>
                      <a:pPr algn="r"/>
                      <a:r>
                        <a:rPr lang="nb-NO" sz="800" dirty="0" smtClean="0">
                          <a:solidFill>
                            <a:schemeClr val="tx1"/>
                          </a:solidFill>
                        </a:rPr>
                        <a:t>24</a:t>
                      </a:r>
                      <a:endParaRPr lang="nb-NO" sz="800" dirty="0">
                        <a:solidFill>
                          <a:schemeClr val="tx1"/>
                        </a:solidFill>
                      </a:endParaRPr>
                    </a:p>
                  </a:txBody>
                  <a:tcPr>
                    <a:solidFill>
                      <a:schemeClr val="bg1"/>
                    </a:solidFill>
                  </a:tcPr>
                </a:tc>
                <a:tc>
                  <a:txBody>
                    <a:bodyPr/>
                    <a:lstStyle/>
                    <a:p>
                      <a:pPr algn="r"/>
                      <a:r>
                        <a:rPr lang="nb-NO" sz="800" dirty="0" smtClean="0">
                          <a:solidFill>
                            <a:schemeClr val="tx1"/>
                          </a:solidFill>
                        </a:rPr>
                        <a:t>23</a:t>
                      </a:r>
                      <a:endParaRPr lang="nb-NO" sz="800" dirty="0">
                        <a:solidFill>
                          <a:schemeClr val="tx1"/>
                        </a:solidFill>
                      </a:endParaRPr>
                    </a:p>
                  </a:txBody>
                  <a:tcPr>
                    <a:solidFill>
                      <a:schemeClr val="bg1"/>
                    </a:solidFill>
                  </a:tcPr>
                </a:tc>
                <a:tc>
                  <a:txBody>
                    <a:bodyPr/>
                    <a:lstStyle/>
                    <a:p>
                      <a:pPr algn="r"/>
                      <a:r>
                        <a:rPr lang="nb-NO" sz="800" dirty="0" smtClean="0">
                          <a:solidFill>
                            <a:srgbClr val="FF0000"/>
                          </a:solidFill>
                        </a:rPr>
                        <a:t>24</a:t>
                      </a:r>
                    </a:p>
                    <a:p>
                      <a:pPr algn="r"/>
                      <a:r>
                        <a:rPr lang="nb-NO" sz="800" dirty="0" smtClean="0">
                          <a:solidFill>
                            <a:srgbClr val="FF0000"/>
                          </a:solidFill>
                        </a:rPr>
                        <a:t>Julaften</a:t>
                      </a:r>
                      <a:endParaRPr lang="nb-NO" sz="800" dirty="0">
                        <a:solidFill>
                          <a:srgbClr val="FF0000"/>
                        </a:solidFill>
                      </a:endParaRPr>
                    </a:p>
                  </a:txBody>
                  <a:tcPr>
                    <a:solidFill>
                      <a:schemeClr val="bg1"/>
                    </a:solidFill>
                  </a:tcPr>
                </a:tc>
                <a:extLst>
                  <a:ext uri="{0D108BD9-81ED-4DB2-BD59-A6C34878D82A}">
                    <a16:rowId xmlns:a16="http://schemas.microsoft.com/office/drawing/2014/main" xmlns="" val="10004"/>
                  </a:ext>
                </a:extLst>
              </a:tr>
              <a:tr h="867312">
                <a:tc>
                  <a:txBody>
                    <a:bodyPr/>
                    <a:lstStyle/>
                    <a:p>
                      <a:r>
                        <a:rPr lang="nb-NO" sz="1200" dirty="0"/>
                        <a:t>52</a:t>
                      </a:r>
                    </a:p>
                    <a:p>
                      <a:endParaRPr lang="nb-NO" sz="1200" dirty="0"/>
                    </a:p>
                  </a:txBody>
                  <a:tcPr>
                    <a:solidFill>
                      <a:schemeClr val="accent5">
                        <a:lumMod val="20000"/>
                        <a:lumOff val="80000"/>
                      </a:schemeClr>
                    </a:solidFill>
                  </a:tcPr>
                </a:tc>
                <a:tc>
                  <a:txBody>
                    <a:bodyPr/>
                    <a:lstStyle/>
                    <a:p>
                      <a:pPr algn="r"/>
                      <a:r>
                        <a:rPr lang="nb-NO" sz="800" dirty="0" smtClean="0">
                          <a:solidFill>
                            <a:srgbClr val="FF0000"/>
                          </a:solidFill>
                        </a:rPr>
                        <a:t>25</a:t>
                      </a:r>
                      <a:endParaRPr lang="nb-NO" sz="800" dirty="0">
                        <a:solidFill>
                          <a:srgbClr val="FF0000"/>
                        </a:solidFill>
                      </a:endParaRPr>
                    </a:p>
                    <a:p>
                      <a:pPr algn="r"/>
                      <a:r>
                        <a:rPr lang="nb-NO" sz="800" dirty="0">
                          <a:solidFill>
                            <a:srgbClr val="FF0000"/>
                          </a:solidFill>
                        </a:rPr>
                        <a:t>1</a:t>
                      </a:r>
                      <a:r>
                        <a:rPr lang="nb-NO" sz="800" dirty="0" smtClean="0">
                          <a:solidFill>
                            <a:srgbClr val="FF0000"/>
                          </a:solidFill>
                        </a:rPr>
                        <a:t>. </a:t>
                      </a:r>
                      <a:r>
                        <a:rPr lang="nb-NO" sz="800" dirty="0">
                          <a:solidFill>
                            <a:srgbClr val="FF0000"/>
                          </a:solidFill>
                        </a:rPr>
                        <a:t>Juledag</a:t>
                      </a:r>
                    </a:p>
                    <a:p>
                      <a:pPr algn="r"/>
                      <a:r>
                        <a:rPr lang="nb-NO" sz="800" dirty="0" err="1">
                          <a:solidFill>
                            <a:srgbClr val="FF0000"/>
                          </a:solidFill>
                        </a:rPr>
                        <a:t>Bhg</a:t>
                      </a:r>
                      <a:r>
                        <a:rPr lang="nb-NO" sz="800" dirty="0">
                          <a:solidFill>
                            <a:srgbClr val="FF0000"/>
                          </a:solidFill>
                        </a:rPr>
                        <a:t> er stengt</a:t>
                      </a:r>
                    </a:p>
                    <a:p>
                      <a:pPr algn="r"/>
                      <a:endParaRPr lang="nb-NO" sz="800" dirty="0">
                        <a:solidFill>
                          <a:srgbClr val="FF0000"/>
                        </a:solidFill>
                      </a:endParaRPr>
                    </a:p>
                  </a:txBody>
                  <a:tcPr>
                    <a:solidFill>
                      <a:schemeClr val="accent5">
                        <a:lumMod val="20000"/>
                        <a:lumOff val="80000"/>
                      </a:schemeClr>
                    </a:solidFill>
                  </a:tcPr>
                </a:tc>
                <a:tc>
                  <a:txBody>
                    <a:bodyPr/>
                    <a:lstStyle/>
                    <a:p>
                      <a:pPr algn="r"/>
                      <a:r>
                        <a:rPr lang="nb-NO" sz="800" dirty="0" smtClean="0">
                          <a:solidFill>
                            <a:srgbClr val="FF0000"/>
                          </a:solidFill>
                        </a:rPr>
                        <a:t>26.</a:t>
                      </a:r>
                    </a:p>
                    <a:p>
                      <a:pPr algn="r"/>
                      <a:r>
                        <a:rPr lang="nb-NO" sz="800" dirty="0" smtClean="0">
                          <a:solidFill>
                            <a:srgbClr val="FF0000"/>
                          </a:solidFill>
                        </a:rPr>
                        <a:t>2.juledag.</a:t>
                      </a:r>
                    </a:p>
                    <a:p>
                      <a:pPr algn="r"/>
                      <a:r>
                        <a:rPr lang="nb-NO" sz="800" dirty="0" err="1" smtClean="0">
                          <a:solidFill>
                            <a:srgbClr val="FF0000"/>
                          </a:solidFill>
                        </a:rPr>
                        <a:t>Bhg</a:t>
                      </a:r>
                      <a:r>
                        <a:rPr lang="nb-NO" sz="800" dirty="0" smtClean="0">
                          <a:solidFill>
                            <a:srgbClr val="FF0000"/>
                          </a:solidFill>
                        </a:rPr>
                        <a:t> er stengt</a:t>
                      </a:r>
                      <a:endParaRPr lang="nb-NO" sz="800" dirty="0">
                        <a:solidFill>
                          <a:srgbClr val="FF0000"/>
                        </a:solidFill>
                      </a:endParaRPr>
                    </a:p>
                  </a:txBody>
                  <a:tcPr>
                    <a:solidFill>
                      <a:schemeClr val="accent5">
                        <a:lumMod val="20000"/>
                        <a:lumOff val="80000"/>
                      </a:schemeClr>
                    </a:solidFill>
                  </a:tcPr>
                </a:tc>
                <a:tc>
                  <a:txBody>
                    <a:bodyPr/>
                    <a:lstStyle/>
                    <a:p>
                      <a:pPr algn="r"/>
                      <a:r>
                        <a:rPr lang="nb-NO" sz="800" dirty="0" smtClean="0">
                          <a:solidFill>
                            <a:schemeClr val="tx1"/>
                          </a:solidFill>
                        </a:rPr>
                        <a:t>27</a:t>
                      </a:r>
                      <a:endParaRPr lang="nb-NO" sz="800" dirty="0">
                        <a:solidFill>
                          <a:schemeClr val="tx1"/>
                        </a:solidFill>
                      </a:endParaRPr>
                    </a:p>
                    <a:p>
                      <a:pPr marL="0" marR="0" lvl="0" indent="0" algn="r" defTabSz="503972" rtl="0" eaLnBrk="1" fontAlgn="auto" latinLnBrk="0" hangingPunct="1">
                        <a:lnSpc>
                          <a:spcPct val="100000"/>
                        </a:lnSpc>
                        <a:spcBef>
                          <a:spcPts val="0"/>
                        </a:spcBef>
                        <a:spcAft>
                          <a:spcPts val="0"/>
                        </a:spcAft>
                        <a:buClrTx/>
                        <a:buSzTx/>
                        <a:buFontTx/>
                        <a:buNone/>
                        <a:tabLst/>
                        <a:defRPr/>
                      </a:pPr>
                      <a:r>
                        <a:rPr lang="nb-NO" sz="800" dirty="0" err="1">
                          <a:solidFill>
                            <a:schemeClr val="tx1"/>
                          </a:solidFill>
                        </a:rPr>
                        <a:t>Bhg</a:t>
                      </a:r>
                      <a:r>
                        <a:rPr lang="nb-NO" sz="800" dirty="0">
                          <a:solidFill>
                            <a:schemeClr val="tx1"/>
                          </a:solidFill>
                        </a:rPr>
                        <a:t> har begrenset åpningstid</a:t>
                      </a:r>
                    </a:p>
                    <a:p>
                      <a:pPr algn="r"/>
                      <a:r>
                        <a:rPr lang="nb-NO" sz="800" dirty="0">
                          <a:solidFill>
                            <a:schemeClr val="tx1"/>
                          </a:solidFill>
                        </a:rPr>
                        <a:t>0830-1600</a:t>
                      </a:r>
                    </a:p>
                  </a:txBody>
                  <a:tcPr>
                    <a:solidFill>
                      <a:schemeClr val="accent5">
                        <a:lumMod val="20000"/>
                        <a:lumOff val="80000"/>
                      </a:schemeClr>
                    </a:solidFill>
                  </a:tcPr>
                </a:tc>
                <a:tc>
                  <a:txBody>
                    <a:bodyPr/>
                    <a:lstStyle/>
                    <a:p>
                      <a:pPr algn="r"/>
                      <a:r>
                        <a:rPr lang="nb-NO" sz="800" dirty="0" smtClean="0">
                          <a:solidFill>
                            <a:schemeClr val="tx1"/>
                          </a:solidFill>
                        </a:rPr>
                        <a:t>28</a:t>
                      </a:r>
                      <a:endParaRPr lang="nb-NO" sz="800" dirty="0">
                        <a:solidFill>
                          <a:schemeClr val="tx1"/>
                        </a:solidFill>
                      </a:endParaRPr>
                    </a:p>
                    <a:p>
                      <a:pPr marL="0" marR="0" lvl="0" indent="0" algn="r" defTabSz="503972" rtl="0" eaLnBrk="1" fontAlgn="auto" latinLnBrk="0" hangingPunct="1">
                        <a:lnSpc>
                          <a:spcPct val="100000"/>
                        </a:lnSpc>
                        <a:spcBef>
                          <a:spcPts val="0"/>
                        </a:spcBef>
                        <a:spcAft>
                          <a:spcPts val="0"/>
                        </a:spcAft>
                        <a:buClrTx/>
                        <a:buSzTx/>
                        <a:buFontTx/>
                        <a:buNone/>
                        <a:tabLst/>
                        <a:defRPr/>
                      </a:pPr>
                      <a:r>
                        <a:rPr lang="nb-NO" sz="800" dirty="0" err="1">
                          <a:solidFill>
                            <a:schemeClr val="tx1"/>
                          </a:solidFill>
                        </a:rPr>
                        <a:t>Bhg</a:t>
                      </a:r>
                      <a:r>
                        <a:rPr lang="nb-NO" sz="800" dirty="0">
                          <a:solidFill>
                            <a:schemeClr val="tx1"/>
                          </a:solidFill>
                        </a:rPr>
                        <a:t> har begrenset åpningstid</a:t>
                      </a:r>
                    </a:p>
                    <a:p>
                      <a:pPr algn="r"/>
                      <a:r>
                        <a:rPr lang="nb-NO" sz="800" dirty="0">
                          <a:solidFill>
                            <a:schemeClr val="tx1"/>
                          </a:solidFill>
                        </a:rPr>
                        <a:t>0830-1600</a:t>
                      </a:r>
                    </a:p>
                    <a:p>
                      <a:pPr algn="r"/>
                      <a:endParaRPr lang="nb-NO" sz="800" dirty="0">
                        <a:solidFill>
                          <a:schemeClr val="tx1"/>
                        </a:solidFill>
                      </a:endParaRPr>
                    </a:p>
                  </a:txBody>
                  <a:tcPr>
                    <a:solidFill>
                      <a:schemeClr val="accent5">
                        <a:lumMod val="20000"/>
                        <a:lumOff val="80000"/>
                      </a:schemeClr>
                    </a:solidFill>
                  </a:tcPr>
                </a:tc>
                <a:tc>
                  <a:txBody>
                    <a:bodyPr/>
                    <a:lstStyle/>
                    <a:p>
                      <a:pPr algn="r"/>
                      <a:r>
                        <a:rPr lang="nb-NO" sz="800" dirty="0" smtClean="0">
                          <a:solidFill>
                            <a:schemeClr val="tx1"/>
                          </a:solidFill>
                        </a:rPr>
                        <a:t>29</a:t>
                      </a:r>
                      <a:endParaRPr lang="nb-NO" sz="800" dirty="0">
                        <a:solidFill>
                          <a:schemeClr val="tx1"/>
                        </a:solidFill>
                      </a:endParaRPr>
                    </a:p>
                    <a:p>
                      <a:pPr algn="r"/>
                      <a:r>
                        <a:rPr lang="nb-NO" sz="800" dirty="0" err="1">
                          <a:solidFill>
                            <a:schemeClr val="tx1"/>
                          </a:solidFill>
                        </a:rPr>
                        <a:t>Bhg</a:t>
                      </a:r>
                      <a:r>
                        <a:rPr lang="nb-NO" sz="800" dirty="0">
                          <a:solidFill>
                            <a:schemeClr val="tx1"/>
                          </a:solidFill>
                        </a:rPr>
                        <a:t> har begrenset åpningstid </a:t>
                      </a:r>
                      <a:endParaRPr lang="nb-NO" sz="800" dirty="0" smtClean="0">
                        <a:solidFill>
                          <a:schemeClr val="tx1"/>
                        </a:solidFill>
                      </a:endParaRPr>
                    </a:p>
                    <a:p>
                      <a:pPr algn="r"/>
                      <a:r>
                        <a:rPr lang="nb-NO" sz="800" dirty="0" smtClean="0">
                          <a:solidFill>
                            <a:schemeClr val="tx1"/>
                          </a:solidFill>
                        </a:rPr>
                        <a:t>0830-1600</a:t>
                      </a:r>
                      <a:endParaRPr lang="nb-NO" sz="800" dirty="0">
                        <a:solidFill>
                          <a:schemeClr val="tx1"/>
                        </a:solidFill>
                      </a:endParaRPr>
                    </a:p>
                  </a:txBody>
                  <a:tcPr>
                    <a:solidFill>
                      <a:schemeClr val="accent5">
                        <a:lumMod val="20000"/>
                        <a:lumOff val="80000"/>
                      </a:schemeClr>
                    </a:solidFill>
                  </a:tcPr>
                </a:tc>
                <a:tc>
                  <a:txBody>
                    <a:bodyPr/>
                    <a:lstStyle/>
                    <a:p>
                      <a:pPr algn="r"/>
                      <a:r>
                        <a:rPr lang="nb-NO" sz="800" dirty="0" smtClean="0">
                          <a:solidFill>
                            <a:schemeClr val="tx1"/>
                          </a:solidFill>
                        </a:rPr>
                        <a:t>30</a:t>
                      </a:r>
                      <a:endParaRPr lang="nb-NO" sz="800" dirty="0">
                        <a:solidFill>
                          <a:schemeClr val="tx1"/>
                        </a:solidFill>
                      </a:endParaRPr>
                    </a:p>
                    <a:p>
                      <a:pPr algn="r"/>
                      <a:endParaRPr lang="nb-NO" sz="800" dirty="0">
                        <a:solidFill>
                          <a:srgbClr val="FF0000"/>
                        </a:solidFill>
                      </a:endParaRPr>
                    </a:p>
                  </a:txBody>
                  <a:tcPr>
                    <a:solidFill>
                      <a:schemeClr val="accent5">
                        <a:lumMod val="20000"/>
                        <a:lumOff val="80000"/>
                      </a:schemeClr>
                    </a:solidFill>
                  </a:tcPr>
                </a:tc>
                <a:tc>
                  <a:txBody>
                    <a:bodyPr/>
                    <a:lstStyle/>
                    <a:p>
                      <a:pPr algn="r"/>
                      <a:r>
                        <a:rPr lang="nb-NO" sz="800" dirty="0" smtClean="0"/>
                        <a:t>31</a:t>
                      </a:r>
                    </a:p>
                    <a:p>
                      <a:pPr algn="r"/>
                      <a:r>
                        <a:rPr lang="nb-NO" sz="800" dirty="0" smtClean="0"/>
                        <a:t>Nyttårsaften.</a:t>
                      </a:r>
                    </a:p>
                    <a:p>
                      <a:pPr algn="r"/>
                      <a:endParaRPr lang="nb-NO" sz="800" dirty="0"/>
                    </a:p>
                  </a:txBody>
                  <a:tcPr>
                    <a:solidFill>
                      <a:schemeClr val="accent5">
                        <a:lumMod val="20000"/>
                        <a:lumOff val="80000"/>
                      </a:schemeClr>
                    </a:solidFill>
                  </a:tcPr>
                </a:tc>
                <a:extLst>
                  <a:ext uri="{0D108BD9-81ED-4DB2-BD59-A6C34878D82A}">
                    <a16:rowId xmlns:a16="http://schemas.microsoft.com/office/drawing/2014/main" xmlns="" val="10005"/>
                  </a:ext>
                </a:extLst>
              </a:tr>
            </a:tbl>
          </a:graphicData>
        </a:graphic>
      </p:graphicFrame>
      <p:pic>
        <p:nvPicPr>
          <p:cNvPr id="4" name="Bild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5266771">
            <a:off x="379581" y="-193708"/>
            <a:ext cx="1738911" cy="2312696"/>
          </a:xfrm>
          <a:prstGeom prst="rect">
            <a:avLst/>
          </a:prstGeom>
          <a:ln>
            <a:noFill/>
          </a:ln>
          <a:effectLst>
            <a:softEdge rad="112500"/>
          </a:effectLst>
        </p:spPr>
      </p:pic>
      <p:pic>
        <p:nvPicPr>
          <p:cNvPr id="8" name="Bilde 7">
            <a:extLst>
              <a:ext uri="{FF2B5EF4-FFF2-40B4-BE49-F238E27FC236}">
                <a16:creationId xmlns:a16="http://schemas.microsoft.com/office/drawing/2014/main" xmlns="" id="{C4F21555-4A64-495F-AA96-BCE2410C71C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04956" y="4910532"/>
            <a:ext cx="1986857" cy="2649143"/>
          </a:xfrm>
          <a:prstGeom prst="rect">
            <a:avLst/>
          </a:prstGeom>
          <a:ln>
            <a:noFill/>
          </a:ln>
          <a:effectLst>
            <a:softEdge rad="112500"/>
          </a:effectLst>
        </p:spPr>
      </p:pic>
    </p:spTree>
    <p:extLst>
      <p:ext uri="{BB962C8B-B14F-4D97-AF65-F5344CB8AC3E}">
        <p14:creationId xmlns:p14="http://schemas.microsoft.com/office/powerpoint/2010/main" val="282125379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sp>
        <p:nvSpPr>
          <p:cNvPr id="2" name="Tittel 1"/>
          <p:cNvSpPr>
            <a:spLocks noGrp="1"/>
          </p:cNvSpPr>
          <p:nvPr>
            <p:ph type="title"/>
          </p:nvPr>
        </p:nvSpPr>
        <p:spPr>
          <a:xfrm>
            <a:off x="1022589" y="419243"/>
            <a:ext cx="8592192" cy="763648"/>
          </a:xfrm>
        </p:spPr>
        <p:txBody>
          <a:bodyPr>
            <a:normAutofit/>
          </a:bodyPr>
          <a:lstStyle/>
          <a:p>
            <a:pPr algn="ctr"/>
            <a:r>
              <a:rPr lang="nb-NO" sz="4400" dirty="0" smtClean="0">
                <a:latin typeface="Ink Free" panose="03080402000500000000" pitchFamily="66" charset="0"/>
              </a:rPr>
              <a:t>SPOR</a:t>
            </a:r>
            <a:endParaRPr lang="nb-NO" sz="4400" dirty="0">
              <a:solidFill>
                <a:srgbClr val="00B050"/>
              </a:solidFill>
              <a:latin typeface="Ink Free" panose="03080402000500000000" pitchFamily="66" charset="0"/>
            </a:endParaRPr>
          </a:p>
        </p:txBody>
      </p:sp>
      <p:sp useBgFill="1">
        <p:nvSpPr>
          <p:cNvPr id="7" name="Plassholder for innhold 6"/>
          <p:cNvSpPr>
            <a:spLocks noGrp="1"/>
          </p:cNvSpPr>
          <p:nvPr>
            <p:ph sz="half" idx="1"/>
          </p:nvPr>
        </p:nvSpPr>
        <p:spPr>
          <a:xfrm>
            <a:off x="4846420" y="4322085"/>
            <a:ext cx="4810810" cy="2733306"/>
          </a:xfrm>
        </p:spPr>
        <p:txBody>
          <a:bodyPr>
            <a:normAutofit fontScale="70000" lnSpcReduction="20000"/>
          </a:bodyPr>
          <a:lstStyle/>
          <a:p>
            <a:pPr marL="0" indent="0">
              <a:buNone/>
            </a:pPr>
            <a:r>
              <a:rPr lang="nb-NO" sz="1700" b="1" dirty="0" smtClean="0">
                <a:latin typeface="Ink Free" panose="03080402000500000000" pitchFamily="66" charset="0"/>
              </a:rPr>
              <a:t>Ideboks:</a:t>
            </a:r>
            <a:endParaRPr lang="nb-NO" sz="1700" dirty="0">
              <a:solidFill>
                <a:schemeClr val="tx1"/>
              </a:solidFill>
              <a:latin typeface="Ink Free" panose="03080402000500000000" pitchFamily="66" charset="0"/>
            </a:endParaRPr>
          </a:p>
          <a:p>
            <a:pPr marL="342900" lvl="0" indent="-342900">
              <a:lnSpc>
                <a:spcPct val="107000"/>
              </a:lnSpc>
              <a:spcAft>
                <a:spcPts val="0"/>
              </a:spcAft>
              <a:buFont typeface="Wingdings" panose="05000000000000000000" pitchFamily="2" charset="2"/>
              <a:buChar char=""/>
            </a:pPr>
            <a:r>
              <a:rPr lang="nb-NO" sz="1900" dirty="0" smtClean="0">
                <a:latin typeface="Ink Free" panose="03080402000500000000" pitchFamily="66" charset="0"/>
                <a:ea typeface="Calibri" panose="020F0502020204030204" pitchFamily="34" charset="0"/>
                <a:cs typeface="Times New Roman" panose="02020603050405020304" pitchFamily="18" charset="0"/>
              </a:rPr>
              <a:t>Hvor mange spor kan vi finne?</a:t>
            </a:r>
            <a:endParaRPr lang="nb-NO" sz="1900" dirty="0">
              <a:solidFill>
                <a:schemeClr val="tx1"/>
              </a:solidFill>
              <a:latin typeface="Ink Free" panose="03080402000500000000" pitchFamily="66" charset="0"/>
              <a:ea typeface="Calibri" panose="020F0502020204030204" pitchFamily="34" charset="0"/>
              <a:cs typeface="Times New Roman" panose="02020603050405020304" pitchFamily="18" charset="0"/>
            </a:endParaRPr>
          </a:p>
          <a:p>
            <a:pPr marL="342900" lvl="0" indent="-342900">
              <a:lnSpc>
                <a:spcPct val="107000"/>
              </a:lnSpc>
              <a:spcAft>
                <a:spcPts val="0"/>
              </a:spcAft>
              <a:buFont typeface="Wingdings" panose="05000000000000000000" pitchFamily="2" charset="2"/>
              <a:buChar char=""/>
            </a:pPr>
            <a:r>
              <a:rPr lang="nb-NO" sz="1900" dirty="0" smtClean="0">
                <a:solidFill>
                  <a:schemeClr val="tx1"/>
                </a:solidFill>
                <a:latin typeface="Ink Free" panose="03080402000500000000" pitchFamily="66" charset="0"/>
                <a:ea typeface="Calibri" panose="020F0502020204030204" pitchFamily="34" charset="0"/>
                <a:cs typeface="Times New Roman" panose="02020603050405020304" pitchFamily="18" charset="0"/>
              </a:rPr>
              <a:t>Hva er et spor?</a:t>
            </a:r>
          </a:p>
          <a:p>
            <a:pPr marL="342900" lvl="0" indent="-342900">
              <a:lnSpc>
                <a:spcPct val="107000"/>
              </a:lnSpc>
              <a:spcAft>
                <a:spcPts val="0"/>
              </a:spcAft>
              <a:buFont typeface="Wingdings" panose="05000000000000000000" pitchFamily="2" charset="2"/>
              <a:buChar char=""/>
            </a:pPr>
            <a:r>
              <a:rPr lang="nb-NO" sz="1900" dirty="0" smtClean="0">
                <a:latin typeface="Ink Free" panose="03080402000500000000" pitchFamily="66" charset="0"/>
                <a:ea typeface="Calibri" panose="020F0502020204030204" pitchFamily="34" charset="0"/>
                <a:cs typeface="Times New Roman" panose="02020603050405020304" pitchFamily="18" charset="0"/>
              </a:rPr>
              <a:t>Sporløs ferdsel i naturen</a:t>
            </a:r>
            <a:endParaRPr lang="nb-NO" sz="1900" dirty="0">
              <a:solidFill>
                <a:schemeClr val="tx1"/>
              </a:solidFill>
              <a:latin typeface="Ink Free" panose="03080402000500000000" pitchFamily="66" charset="0"/>
              <a:ea typeface="Calibri" panose="020F0502020204030204" pitchFamily="34" charset="0"/>
              <a:cs typeface="Times New Roman" panose="02020603050405020304" pitchFamily="18" charset="0"/>
            </a:endParaRPr>
          </a:p>
          <a:p>
            <a:pPr marL="342900" lvl="0" indent="-342900">
              <a:lnSpc>
                <a:spcPct val="107000"/>
              </a:lnSpc>
              <a:spcAft>
                <a:spcPts val="0"/>
              </a:spcAft>
              <a:buFont typeface="Wingdings" panose="05000000000000000000" pitchFamily="2" charset="2"/>
              <a:buChar char=""/>
            </a:pPr>
            <a:r>
              <a:rPr lang="nb-NO" sz="1900" dirty="0" smtClean="0">
                <a:latin typeface="Ink Free" panose="03080402000500000000" pitchFamily="66" charset="0"/>
                <a:ea typeface="Calibri" panose="020F0502020204030204" pitchFamily="34" charset="0"/>
                <a:cs typeface="Times New Roman" panose="02020603050405020304" pitchFamily="18" charset="0"/>
              </a:rPr>
              <a:t>Hvilke former og fasonger har de sporene som synes sporene?</a:t>
            </a:r>
            <a:endParaRPr lang="nb-NO" sz="1900" dirty="0">
              <a:solidFill>
                <a:schemeClr val="tx1"/>
              </a:solidFill>
              <a:latin typeface="Ink Free" panose="03080402000500000000" pitchFamily="66" charset="0"/>
              <a:ea typeface="Calibri" panose="020F0502020204030204" pitchFamily="34" charset="0"/>
              <a:cs typeface="Times New Roman" panose="02020603050405020304" pitchFamily="18" charset="0"/>
            </a:endParaRPr>
          </a:p>
          <a:p>
            <a:pPr marL="342900" lvl="0" indent="-342900">
              <a:lnSpc>
                <a:spcPct val="107000"/>
              </a:lnSpc>
              <a:spcAft>
                <a:spcPts val="0"/>
              </a:spcAft>
              <a:buFont typeface="Wingdings" panose="05000000000000000000" pitchFamily="2" charset="2"/>
              <a:buChar char=""/>
            </a:pPr>
            <a:r>
              <a:rPr lang="nb-NO" sz="1900" dirty="0" smtClean="0">
                <a:latin typeface="Ink Free" panose="03080402000500000000" pitchFamily="66" charset="0"/>
                <a:ea typeface="Calibri" panose="020F0502020204030204" pitchFamily="34" charset="0"/>
                <a:cs typeface="Times New Roman" panose="02020603050405020304" pitchFamily="18" charset="0"/>
              </a:rPr>
              <a:t>Vinterfugler</a:t>
            </a:r>
          </a:p>
          <a:p>
            <a:pPr marL="342900" lvl="0" indent="-342900">
              <a:lnSpc>
                <a:spcPct val="107000"/>
              </a:lnSpc>
              <a:spcAft>
                <a:spcPts val="0"/>
              </a:spcAft>
              <a:buFont typeface="Wingdings" panose="05000000000000000000" pitchFamily="2" charset="2"/>
              <a:buChar char=""/>
            </a:pPr>
            <a:r>
              <a:rPr lang="nb-NO" sz="1900" dirty="0" smtClean="0">
                <a:latin typeface="Ink Free" panose="03080402000500000000" pitchFamily="66" charset="0"/>
                <a:ea typeface="Calibri" panose="020F0502020204030204" pitchFamily="34" charset="0"/>
                <a:cs typeface="Times New Roman" panose="02020603050405020304" pitchFamily="18" charset="0"/>
              </a:rPr>
              <a:t>Eventyr med fokus på dyr og former</a:t>
            </a:r>
          </a:p>
          <a:p>
            <a:pPr marL="342900" lvl="0" indent="-342900">
              <a:lnSpc>
                <a:spcPct val="107000"/>
              </a:lnSpc>
              <a:spcAft>
                <a:spcPts val="0"/>
              </a:spcAft>
              <a:buFont typeface="Wingdings" panose="05000000000000000000" pitchFamily="2" charset="2"/>
              <a:buChar char=""/>
            </a:pPr>
            <a:r>
              <a:rPr lang="nb-NO" sz="1900" dirty="0" smtClean="0">
                <a:solidFill>
                  <a:schemeClr val="tx1"/>
                </a:solidFill>
                <a:latin typeface="Ink Free" panose="03080402000500000000" pitchFamily="66" charset="0"/>
                <a:ea typeface="Calibri" panose="020F0502020204030204" pitchFamily="34" charset="0"/>
                <a:cs typeface="Times New Roman" panose="02020603050405020304" pitchFamily="18" charset="0"/>
              </a:rPr>
              <a:t>Bål</a:t>
            </a:r>
          </a:p>
          <a:p>
            <a:pPr marL="342900" lvl="0" indent="-342900">
              <a:lnSpc>
                <a:spcPct val="107000"/>
              </a:lnSpc>
              <a:spcAft>
                <a:spcPts val="0"/>
              </a:spcAft>
              <a:buFont typeface="Wingdings" panose="05000000000000000000" pitchFamily="2" charset="2"/>
              <a:buChar char=""/>
            </a:pPr>
            <a:r>
              <a:rPr lang="nb-NO" sz="1900" dirty="0" smtClean="0">
                <a:latin typeface="Ink Free" panose="03080402000500000000" pitchFamily="66" charset="0"/>
                <a:ea typeface="Calibri" panose="020F0502020204030204" pitchFamily="34" charset="0"/>
                <a:cs typeface="Times New Roman" panose="02020603050405020304" pitchFamily="18" charset="0"/>
              </a:rPr>
              <a:t>Kanin og hare</a:t>
            </a:r>
            <a:endParaRPr lang="nb-NO" sz="1900" dirty="0" smtClean="0">
              <a:solidFill>
                <a:schemeClr val="tx1"/>
              </a:solidFill>
              <a:latin typeface="Ink Free" panose="03080402000500000000" pitchFamily="66" charset="0"/>
              <a:ea typeface="Calibri" panose="020F0502020204030204" pitchFamily="34" charset="0"/>
              <a:cs typeface="Times New Roman" panose="02020603050405020304" pitchFamily="18" charset="0"/>
            </a:endParaRPr>
          </a:p>
          <a:p>
            <a:pPr marL="342900" lvl="0" indent="-342900">
              <a:lnSpc>
                <a:spcPct val="107000"/>
              </a:lnSpc>
              <a:spcAft>
                <a:spcPts val="0"/>
              </a:spcAft>
              <a:buFont typeface="Wingdings" panose="05000000000000000000" pitchFamily="2" charset="2"/>
              <a:buChar char=""/>
            </a:pPr>
            <a:endParaRPr lang="nb-NO" sz="1700" dirty="0">
              <a:solidFill>
                <a:schemeClr val="tx1"/>
              </a:solidFill>
              <a:latin typeface="Ink Free" panose="03080402000500000000" pitchFamily="66"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Wingdings" panose="05000000000000000000" pitchFamily="2" charset="2"/>
              <a:buChar char=""/>
            </a:pPr>
            <a:endParaRPr lang="nb-NO" sz="1600" dirty="0">
              <a:solidFill>
                <a:schemeClr val="tx1"/>
              </a:solidFill>
              <a:latin typeface="Ink Free" panose="03080402000500000000" pitchFamily="66" charset="0"/>
            </a:endParaRPr>
          </a:p>
        </p:txBody>
      </p:sp>
      <p:sp>
        <p:nvSpPr>
          <p:cNvPr id="8" name="Plassholder for innhold 7"/>
          <p:cNvSpPr>
            <a:spLocks noGrp="1"/>
          </p:cNvSpPr>
          <p:nvPr>
            <p:ph sz="half" idx="2"/>
          </p:nvPr>
        </p:nvSpPr>
        <p:spPr>
          <a:xfrm>
            <a:off x="579422" y="1182891"/>
            <a:ext cx="6672403" cy="3306575"/>
          </a:xfrm>
        </p:spPr>
        <p:txBody>
          <a:bodyPr>
            <a:noAutofit/>
          </a:bodyPr>
          <a:lstStyle/>
          <a:p>
            <a:pPr marL="0" indent="0">
              <a:buNone/>
            </a:pPr>
            <a:r>
              <a:rPr lang="nb-NO" sz="1400" b="1" dirty="0">
                <a:latin typeface="Ink Free" panose="03080402000500000000" pitchFamily="66" charset="0"/>
              </a:rPr>
              <a:t>F</a:t>
            </a:r>
            <a:r>
              <a:rPr lang="nb-NO" sz="1400" b="1" dirty="0" smtClean="0">
                <a:solidFill>
                  <a:schemeClr val="tx1"/>
                </a:solidFill>
                <a:latin typeface="Ink Free" panose="03080402000500000000" pitchFamily="66" charset="0"/>
              </a:rPr>
              <a:t>okus fra Rammeplanen: Antall, rom og form, og språk, tekst og kommunikasjon</a:t>
            </a:r>
          </a:p>
          <a:p>
            <a:pPr>
              <a:buFont typeface="Wingdings" panose="05000000000000000000" pitchFamily="2" charset="2"/>
              <a:buChar char="Ø"/>
            </a:pPr>
            <a:r>
              <a:rPr lang="nb-NO" sz="1300" dirty="0">
                <a:latin typeface="Ink Free" panose="03080402000500000000" pitchFamily="66" charset="0"/>
              </a:rPr>
              <a:t>Barnehagen skal synliggjøre sammenhenger og legge til rette for at barna kan utforske og oppdage matematikk i dagligliv, i teknologi, natur, kunst og kultur og ved selv å være kreative og </a:t>
            </a:r>
            <a:r>
              <a:rPr lang="nb-NO" sz="1300" dirty="0" smtClean="0">
                <a:latin typeface="Ink Free" panose="03080402000500000000" pitchFamily="66" charset="0"/>
              </a:rPr>
              <a:t>skapende (s55 i Rammeplanen for barnehager, 2017</a:t>
            </a:r>
            <a:r>
              <a:rPr lang="nb-NO" sz="1300" dirty="0" smtClean="0"/>
              <a:t>)</a:t>
            </a:r>
            <a:endParaRPr lang="nb-NO" sz="1300" b="1" dirty="0" smtClean="0">
              <a:solidFill>
                <a:schemeClr val="tx1"/>
              </a:solidFill>
              <a:latin typeface="Ink Free" panose="03080402000500000000" pitchFamily="66" charset="0"/>
            </a:endParaRPr>
          </a:p>
          <a:p>
            <a:pPr>
              <a:buFont typeface="Wingdings" panose="05000000000000000000" pitchFamily="2" charset="2"/>
              <a:buChar char="Ø"/>
            </a:pPr>
            <a:r>
              <a:rPr lang="nb-NO" sz="1300" dirty="0">
                <a:latin typeface="Ink Free" panose="03080402000500000000" pitchFamily="66" charset="0"/>
              </a:rPr>
              <a:t>utvikler forståelse for grunnleggende matematiske </a:t>
            </a:r>
            <a:r>
              <a:rPr lang="nb-NO" sz="1300" dirty="0" smtClean="0">
                <a:latin typeface="Ink Free" panose="03080402000500000000" pitchFamily="66" charset="0"/>
              </a:rPr>
              <a:t>begreper</a:t>
            </a:r>
          </a:p>
          <a:p>
            <a:pPr>
              <a:buFont typeface="Wingdings" panose="05000000000000000000" pitchFamily="2" charset="2"/>
              <a:buChar char="Ø"/>
            </a:pPr>
            <a:r>
              <a:rPr lang="nb-NO" sz="1300" dirty="0">
                <a:latin typeface="Ink Free" panose="03080402000500000000" pitchFamily="66" charset="0"/>
              </a:rPr>
              <a:t>Fagområdet handler om å oppdage, utforske og skape strukturer og hjelper barna til å forstå sammenhenger i naturen, samfunnet og universet (s.53 i Rammeplanen for barnehager, 2017</a:t>
            </a:r>
            <a:r>
              <a:rPr lang="nb-NO" sz="1300" dirty="0" smtClean="0">
                <a:latin typeface="Ink Free" panose="03080402000500000000" pitchFamily="66" charset="0"/>
              </a:rPr>
              <a:t>)</a:t>
            </a:r>
          </a:p>
          <a:p>
            <a:pPr>
              <a:buFont typeface="Wingdings" panose="05000000000000000000" pitchFamily="2" charset="2"/>
              <a:buChar char="Ø"/>
            </a:pPr>
            <a:r>
              <a:rPr lang="nb-NO" sz="1300" dirty="0" smtClean="0">
                <a:latin typeface="Ink Free" panose="03080402000500000000" pitchFamily="66" charset="0"/>
              </a:rPr>
              <a:t>Ta vare på dyrene og naturen rundt oss</a:t>
            </a:r>
          </a:p>
          <a:p>
            <a:pPr>
              <a:buFont typeface="Wingdings" panose="05000000000000000000" pitchFamily="2" charset="2"/>
              <a:buChar char="Ø"/>
            </a:pPr>
            <a:r>
              <a:rPr lang="nb-NO" sz="1300" dirty="0" smtClean="0">
                <a:latin typeface="Ink Free" panose="03080402000500000000" pitchFamily="66" charset="0"/>
              </a:rPr>
              <a:t>Ekstra fokus på bøker om dyr og dyrespor</a:t>
            </a:r>
          </a:p>
          <a:p>
            <a:pPr>
              <a:buFont typeface="Wingdings" panose="05000000000000000000" pitchFamily="2" charset="2"/>
              <a:buChar char="Ø"/>
            </a:pPr>
            <a:endParaRPr lang="nb-NO" sz="1400" dirty="0">
              <a:latin typeface="Ink Free" panose="03080402000500000000" pitchFamily="66" charset="0"/>
            </a:endParaRPr>
          </a:p>
          <a:p>
            <a:pPr>
              <a:buFont typeface="Wingdings" panose="05000000000000000000" pitchFamily="2" charset="2"/>
              <a:buChar char="Ø"/>
            </a:pPr>
            <a:endParaRPr lang="nb-NO" sz="1100" b="1" dirty="0" smtClean="0">
              <a:solidFill>
                <a:schemeClr val="tx1"/>
              </a:solidFill>
              <a:latin typeface="Ink Free" panose="03080402000500000000" pitchFamily="66" charset="0"/>
            </a:endParaRPr>
          </a:p>
        </p:txBody>
      </p:sp>
      <p:pic>
        <p:nvPicPr>
          <p:cNvPr id="5" name="Bild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780405" y="4441613"/>
            <a:ext cx="3168743" cy="2376557"/>
          </a:xfrm>
          <a:prstGeom prst="rect">
            <a:avLst/>
          </a:prstGeom>
        </p:spPr>
      </p:pic>
      <p:pic>
        <p:nvPicPr>
          <p:cNvPr id="9" name="Bild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48697" y="433185"/>
            <a:ext cx="2709251" cy="3612335"/>
          </a:xfrm>
          <a:prstGeom prst="rect">
            <a:avLst/>
          </a:prstGeom>
        </p:spPr>
      </p:pic>
    </p:spTree>
    <p:extLst>
      <p:ext uri="{BB962C8B-B14F-4D97-AF65-F5344CB8AC3E}">
        <p14:creationId xmlns:p14="http://schemas.microsoft.com/office/powerpoint/2010/main" val="364825889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sp>
        <p:nvSpPr>
          <p:cNvPr id="2" name="Tittel 1"/>
          <p:cNvSpPr>
            <a:spLocks noGrp="1"/>
          </p:cNvSpPr>
          <p:nvPr>
            <p:ph type="ctrTitle"/>
          </p:nvPr>
        </p:nvSpPr>
        <p:spPr>
          <a:xfrm>
            <a:off x="4354829" y="1401358"/>
            <a:ext cx="1901115" cy="617565"/>
          </a:xfrm>
        </p:spPr>
        <p:txBody>
          <a:bodyPr>
            <a:normAutofit/>
          </a:bodyPr>
          <a:lstStyle/>
          <a:p>
            <a:pPr algn="ctr"/>
            <a:r>
              <a:rPr lang="nb-NO" sz="3200" dirty="0">
                <a:latin typeface="Ink Free" panose="03080402000500000000" pitchFamily="66" charset="0"/>
              </a:rPr>
              <a:t>JANUAR</a:t>
            </a:r>
          </a:p>
        </p:txBody>
      </p:sp>
      <p:graphicFrame>
        <p:nvGraphicFramePr>
          <p:cNvPr id="4" name="Tabell 3"/>
          <p:cNvGraphicFramePr>
            <a:graphicFrameLocks noGrp="1"/>
          </p:cNvGraphicFramePr>
          <p:nvPr>
            <p:extLst>
              <p:ext uri="{D42A27DB-BD31-4B8C-83A1-F6EECF244321}">
                <p14:modId xmlns:p14="http://schemas.microsoft.com/office/powerpoint/2010/main" val="3738310502"/>
              </p:ext>
            </p:extLst>
          </p:nvPr>
        </p:nvGraphicFramePr>
        <p:xfrm>
          <a:off x="1964601" y="2018923"/>
          <a:ext cx="6704104" cy="3357014"/>
        </p:xfrm>
        <a:graphic>
          <a:graphicData uri="http://schemas.openxmlformats.org/drawingml/2006/table">
            <a:tbl>
              <a:tblPr firstRow="1" bandRow="1">
                <a:tableStyleId>{5C22544A-7EE6-4342-B048-85BDC9FD1C3A}</a:tableStyleId>
              </a:tblPr>
              <a:tblGrid>
                <a:gridCol w="493555">
                  <a:extLst>
                    <a:ext uri="{9D8B030D-6E8A-4147-A177-3AD203B41FA5}">
                      <a16:colId xmlns:a16="http://schemas.microsoft.com/office/drawing/2014/main" xmlns="" val="20000"/>
                    </a:ext>
                  </a:extLst>
                </a:gridCol>
                <a:gridCol w="940145">
                  <a:extLst>
                    <a:ext uri="{9D8B030D-6E8A-4147-A177-3AD203B41FA5}">
                      <a16:colId xmlns:a16="http://schemas.microsoft.com/office/drawing/2014/main" xmlns="" val="20001"/>
                    </a:ext>
                  </a:extLst>
                </a:gridCol>
                <a:gridCol w="880382">
                  <a:extLst>
                    <a:ext uri="{9D8B030D-6E8A-4147-A177-3AD203B41FA5}">
                      <a16:colId xmlns:a16="http://schemas.microsoft.com/office/drawing/2014/main" xmlns="" val="20002"/>
                    </a:ext>
                  </a:extLst>
                </a:gridCol>
                <a:gridCol w="966082">
                  <a:extLst>
                    <a:ext uri="{9D8B030D-6E8A-4147-A177-3AD203B41FA5}">
                      <a16:colId xmlns:a16="http://schemas.microsoft.com/office/drawing/2014/main" xmlns="" val="20003"/>
                    </a:ext>
                  </a:extLst>
                </a:gridCol>
                <a:gridCol w="872590">
                  <a:extLst>
                    <a:ext uri="{9D8B030D-6E8A-4147-A177-3AD203B41FA5}">
                      <a16:colId xmlns:a16="http://schemas.microsoft.com/office/drawing/2014/main" xmlns="" val="20004"/>
                    </a:ext>
                  </a:extLst>
                </a:gridCol>
                <a:gridCol w="875326">
                  <a:extLst>
                    <a:ext uri="{9D8B030D-6E8A-4147-A177-3AD203B41FA5}">
                      <a16:colId xmlns:a16="http://schemas.microsoft.com/office/drawing/2014/main" xmlns="" val="20005"/>
                    </a:ext>
                  </a:extLst>
                </a:gridCol>
                <a:gridCol w="838012">
                  <a:extLst>
                    <a:ext uri="{9D8B030D-6E8A-4147-A177-3AD203B41FA5}">
                      <a16:colId xmlns:a16="http://schemas.microsoft.com/office/drawing/2014/main" xmlns="" val="20006"/>
                    </a:ext>
                  </a:extLst>
                </a:gridCol>
                <a:gridCol w="838012">
                  <a:extLst>
                    <a:ext uri="{9D8B030D-6E8A-4147-A177-3AD203B41FA5}">
                      <a16:colId xmlns:a16="http://schemas.microsoft.com/office/drawing/2014/main" xmlns="" val="20007"/>
                    </a:ext>
                  </a:extLst>
                </a:gridCol>
              </a:tblGrid>
              <a:tr h="308534">
                <a:tc>
                  <a:txBody>
                    <a:bodyPr/>
                    <a:lstStyle/>
                    <a:p>
                      <a:r>
                        <a:rPr lang="nb-NO" sz="1200" dirty="0"/>
                        <a:t>uke</a:t>
                      </a:r>
                    </a:p>
                  </a:txBody>
                  <a:tcPr>
                    <a:solidFill>
                      <a:schemeClr val="accent5">
                        <a:lumMod val="60000"/>
                        <a:lumOff val="40000"/>
                      </a:schemeClr>
                    </a:solidFill>
                  </a:tcPr>
                </a:tc>
                <a:tc>
                  <a:txBody>
                    <a:bodyPr/>
                    <a:lstStyle/>
                    <a:p>
                      <a:r>
                        <a:rPr lang="nb-NO" sz="1200" dirty="0"/>
                        <a:t>Mandag</a:t>
                      </a:r>
                    </a:p>
                  </a:txBody>
                  <a:tcPr>
                    <a:solidFill>
                      <a:schemeClr val="accent5">
                        <a:lumMod val="60000"/>
                        <a:lumOff val="40000"/>
                      </a:schemeClr>
                    </a:solidFill>
                  </a:tcPr>
                </a:tc>
                <a:tc>
                  <a:txBody>
                    <a:bodyPr/>
                    <a:lstStyle/>
                    <a:p>
                      <a:r>
                        <a:rPr lang="nb-NO" sz="1200" dirty="0"/>
                        <a:t>Tirsdag</a:t>
                      </a:r>
                    </a:p>
                  </a:txBody>
                  <a:tcPr>
                    <a:solidFill>
                      <a:schemeClr val="accent5">
                        <a:lumMod val="60000"/>
                        <a:lumOff val="40000"/>
                      </a:schemeClr>
                    </a:solidFill>
                  </a:tcPr>
                </a:tc>
                <a:tc>
                  <a:txBody>
                    <a:bodyPr/>
                    <a:lstStyle/>
                    <a:p>
                      <a:r>
                        <a:rPr lang="nb-NO" sz="1200" dirty="0"/>
                        <a:t>Onsdag</a:t>
                      </a:r>
                    </a:p>
                  </a:txBody>
                  <a:tcPr>
                    <a:solidFill>
                      <a:schemeClr val="accent5">
                        <a:lumMod val="60000"/>
                        <a:lumOff val="40000"/>
                      </a:schemeClr>
                    </a:solidFill>
                  </a:tcPr>
                </a:tc>
                <a:tc>
                  <a:txBody>
                    <a:bodyPr/>
                    <a:lstStyle/>
                    <a:p>
                      <a:r>
                        <a:rPr lang="nb-NO" sz="1200" dirty="0"/>
                        <a:t>Torsdag</a:t>
                      </a:r>
                    </a:p>
                  </a:txBody>
                  <a:tcPr>
                    <a:solidFill>
                      <a:schemeClr val="accent5">
                        <a:lumMod val="60000"/>
                        <a:lumOff val="40000"/>
                      </a:schemeClr>
                    </a:solidFill>
                  </a:tcPr>
                </a:tc>
                <a:tc>
                  <a:txBody>
                    <a:bodyPr/>
                    <a:lstStyle/>
                    <a:p>
                      <a:r>
                        <a:rPr lang="nb-NO" sz="1200" dirty="0"/>
                        <a:t>Fredag</a:t>
                      </a:r>
                    </a:p>
                  </a:txBody>
                  <a:tcPr>
                    <a:solidFill>
                      <a:schemeClr val="accent5">
                        <a:lumMod val="60000"/>
                        <a:lumOff val="40000"/>
                      </a:schemeClr>
                    </a:solidFill>
                  </a:tcPr>
                </a:tc>
                <a:tc>
                  <a:txBody>
                    <a:bodyPr/>
                    <a:lstStyle/>
                    <a:p>
                      <a:r>
                        <a:rPr lang="nb-NO" sz="1200" dirty="0"/>
                        <a:t>Lørdag</a:t>
                      </a:r>
                    </a:p>
                  </a:txBody>
                  <a:tcPr>
                    <a:solidFill>
                      <a:schemeClr val="accent5">
                        <a:lumMod val="60000"/>
                        <a:lumOff val="40000"/>
                      </a:schemeClr>
                    </a:solidFill>
                  </a:tcPr>
                </a:tc>
                <a:tc>
                  <a:txBody>
                    <a:bodyPr/>
                    <a:lstStyle/>
                    <a:p>
                      <a:r>
                        <a:rPr lang="nb-NO" sz="1200" dirty="0"/>
                        <a:t>søndag</a:t>
                      </a:r>
                    </a:p>
                  </a:txBody>
                  <a:tcPr>
                    <a:solidFill>
                      <a:schemeClr val="accent5">
                        <a:lumMod val="60000"/>
                        <a:lumOff val="40000"/>
                      </a:schemeClr>
                    </a:solidFill>
                  </a:tcPr>
                </a:tc>
                <a:extLst>
                  <a:ext uri="{0D108BD9-81ED-4DB2-BD59-A6C34878D82A}">
                    <a16:rowId xmlns:a16="http://schemas.microsoft.com/office/drawing/2014/main" xmlns="" val="10000"/>
                  </a:ext>
                </a:extLst>
              </a:tr>
              <a:tr h="659321">
                <a:tc>
                  <a:txBody>
                    <a:bodyPr/>
                    <a:lstStyle/>
                    <a:p>
                      <a:r>
                        <a:rPr lang="nb-NO" sz="1200" dirty="0"/>
                        <a:t>1</a:t>
                      </a:r>
                    </a:p>
                    <a:p>
                      <a:endParaRPr lang="nb-NO" sz="1200" dirty="0"/>
                    </a:p>
                  </a:txBody>
                  <a:tcPr>
                    <a:solidFill>
                      <a:schemeClr val="accent5">
                        <a:lumMod val="20000"/>
                        <a:lumOff val="80000"/>
                      </a:schemeClr>
                    </a:solidFill>
                  </a:tcPr>
                </a:tc>
                <a:tc>
                  <a:txBody>
                    <a:bodyPr/>
                    <a:lstStyle/>
                    <a:p>
                      <a:pPr algn="r"/>
                      <a:r>
                        <a:rPr lang="nb-NO" sz="800" dirty="0" smtClean="0">
                          <a:solidFill>
                            <a:srgbClr val="FF0000"/>
                          </a:solidFill>
                        </a:rPr>
                        <a:t>1</a:t>
                      </a:r>
                    </a:p>
                    <a:p>
                      <a:pPr algn="r"/>
                      <a:r>
                        <a:rPr lang="nb-NO" sz="800" dirty="0" smtClean="0">
                          <a:solidFill>
                            <a:srgbClr val="FF0000"/>
                          </a:solidFill>
                        </a:rPr>
                        <a:t>1 nyttårsdag. </a:t>
                      </a:r>
                      <a:r>
                        <a:rPr lang="nb-NO" sz="800" dirty="0" err="1" smtClean="0">
                          <a:solidFill>
                            <a:srgbClr val="FF0000"/>
                          </a:solidFill>
                        </a:rPr>
                        <a:t>Bhg</a:t>
                      </a:r>
                      <a:r>
                        <a:rPr lang="nb-NO" sz="800" baseline="0" dirty="0" smtClean="0">
                          <a:solidFill>
                            <a:srgbClr val="FF0000"/>
                          </a:solidFill>
                        </a:rPr>
                        <a:t> er stengt</a:t>
                      </a:r>
                      <a:endParaRPr lang="nb-NO" sz="800" dirty="0">
                        <a:solidFill>
                          <a:srgbClr val="FF0000"/>
                        </a:solidFill>
                      </a:endParaRPr>
                    </a:p>
                    <a:p>
                      <a:pPr algn="r"/>
                      <a:endParaRPr lang="nb-NO" sz="800" dirty="0"/>
                    </a:p>
                  </a:txBody>
                  <a:tcPr>
                    <a:solidFill>
                      <a:schemeClr val="accent5">
                        <a:lumMod val="20000"/>
                        <a:lumOff val="80000"/>
                      </a:schemeClr>
                    </a:solidFill>
                  </a:tcPr>
                </a:tc>
                <a:tc>
                  <a:txBody>
                    <a:bodyPr/>
                    <a:lstStyle/>
                    <a:p>
                      <a:pPr algn="r"/>
                      <a:r>
                        <a:rPr lang="nb-NO" sz="800" dirty="0" smtClean="0"/>
                        <a:t>2</a:t>
                      </a:r>
                    </a:p>
                    <a:p>
                      <a:pPr algn="r"/>
                      <a:r>
                        <a:rPr lang="nb-NO" sz="800" dirty="0" smtClean="0"/>
                        <a:t>Planleggingsdag.</a:t>
                      </a:r>
                    </a:p>
                    <a:p>
                      <a:pPr algn="r"/>
                      <a:r>
                        <a:rPr lang="nb-NO" sz="800" dirty="0" err="1" smtClean="0"/>
                        <a:t>Bhg</a:t>
                      </a:r>
                      <a:r>
                        <a:rPr lang="nb-NO" sz="800" dirty="0" smtClean="0"/>
                        <a:t> er stengt</a:t>
                      </a:r>
                    </a:p>
                    <a:p>
                      <a:pPr algn="r"/>
                      <a:endParaRPr lang="nb-NO" sz="800" dirty="0"/>
                    </a:p>
                  </a:txBody>
                  <a:tcPr>
                    <a:solidFill>
                      <a:schemeClr val="accent5">
                        <a:lumMod val="20000"/>
                        <a:lumOff val="80000"/>
                      </a:schemeClr>
                    </a:solidFill>
                  </a:tcPr>
                </a:tc>
                <a:tc>
                  <a:txBody>
                    <a:bodyPr/>
                    <a:lstStyle/>
                    <a:p>
                      <a:pPr algn="r"/>
                      <a:r>
                        <a:rPr lang="nb-NO" sz="800" dirty="0" smtClean="0"/>
                        <a:t>3</a:t>
                      </a:r>
                      <a:endParaRPr lang="nb-NO" sz="800" dirty="0"/>
                    </a:p>
                  </a:txBody>
                  <a:tcPr>
                    <a:solidFill>
                      <a:schemeClr val="accent5">
                        <a:lumMod val="20000"/>
                        <a:lumOff val="80000"/>
                      </a:schemeClr>
                    </a:solidFill>
                  </a:tcPr>
                </a:tc>
                <a:tc>
                  <a:txBody>
                    <a:bodyPr/>
                    <a:lstStyle/>
                    <a:p>
                      <a:pPr algn="r"/>
                      <a:r>
                        <a:rPr lang="nb-NO" sz="800" dirty="0"/>
                        <a:t>4</a:t>
                      </a:r>
                    </a:p>
                    <a:p>
                      <a:pPr marL="0" marR="0" lvl="0" indent="0" algn="r" defTabSz="457200" rtl="0" eaLnBrk="1" fontAlgn="auto" latinLnBrk="0" hangingPunct="1">
                        <a:lnSpc>
                          <a:spcPct val="100000"/>
                        </a:lnSpc>
                        <a:spcBef>
                          <a:spcPts val="0"/>
                        </a:spcBef>
                        <a:spcAft>
                          <a:spcPts val="0"/>
                        </a:spcAft>
                        <a:buClrTx/>
                        <a:buSzTx/>
                        <a:buFontTx/>
                        <a:buNone/>
                        <a:tabLst/>
                        <a:defRPr/>
                      </a:pPr>
                      <a:endParaRPr lang="nb-NO" sz="800" dirty="0"/>
                    </a:p>
                    <a:p>
                      <a:pPr algn="r"/>
                      <a:endParaRPr lang="nb-NO" sz="800" dirty="0"/>
                    </a:p>
                  </a:txBody>
                  <a:tcPr>
                    <a:solidFill>
                      <a:schemeClr val="accent5">
                        <a:lumMod val="20000"/>
                        <a:lumOff val="80000"/>
                      </a:schemeClr>
                    </a:solidFill>
                  </a:tcPr>
                </a:tc>
                <a:tc>
                  <a:txBody>
                    <a:bodyPr/>
                    <a:lstStyle/>
                    <a:p>
                      <a:pPr algn="r"/>
                      <a:r>
                        <a:rPr lang="nb-NO" sz="800" dirty="0" smtClean="0"/>
                        <a:t>5</a:t>
                      </a:r>
                      <a:endParaRPr lang="nb-NO" sz="800" dirty="0"/>
                    </a:p>
                  </a:txBody>
                  <a:tcPr>
                    <a:solidFill>
                      <a:schemeClr val="accent5">
                        <a:lumMod val="20000"/>
                        <a:lumOff val="80000"/>
                      </a:schemeClr>
                    </a:solidFill>
                  </a:tcPr>
                </a:tc>
                <a:tc>
                  <a:txBody>
                    <a:bodyPr/>
                    <a:lstStyle/>
                    <a:p>
                      <a:pPr algn="r"/>
                      <a:r>
                        <a:rPr lang="nb-NO" sz="800" dirty="0" smtClean="0"/>
                        <a:t>6</a:t>
                      </a:r>
                      <a:endParaRPr lang="nb-NO" sz="800" dirty="0"/>
                    </a:p>
                  </a:txBody>
                  <a:tcPr>
                    <a:solidFill>
                      <a:schemeClr val="accent5">
                        <a:lumMod val="20000"/>
                        <a:lumOff val="80000"/>
                      </a:schemeClr>
                    </a:solidFill>
                  </a:tcPr>
                </a:tc>
                <a:tc>
                  <a:txBody>
                    <a:bodyPr/>
                    <a:lstStyle/>
                    <a:p>
                      <a:pPr algn="r"/>
                      <a:r>
                        <a:rPr lang="nb-NO" sz="800" dirty="0" smtClean="0"/>
                        <a:t>7</a:t>
                      </a:r>
                      <a:endParaRPr lang="nb-NO" sz="800" dirty="0"/>
                    </a:p>
                  </a:txBody>
                  <a:tcPr>
                    <a:solidFill>
                      <a:schemeClr val="accent5">
                        <a:lumMod val="20000"/>
                        <a:lumOff val="80000"/>
                      </a:schemeClr>
                    </a:solidFill>
                  </a:tcPr>
                </a:tc>
                <a:extLst>
                  <a:ext uri="{0D108BD9-81ED-4DB2-BD59-A6C34878D82A}">
                    <a16:rowId xmlns:a16="http://schemas.microsoft.com/office/drawing/2014/main" xmlns="" val="10002"/>
                  </a:ext>
                </a:extLst>
              </a:tr>
              <a:tr h="539935">
                <a:tc>
                  <a:txBody>
                    <a:bodyPr/>
                    <a:lstStyle/>
                    <a:p>
                      <a:r>
                        <a:rPr lang="nb-NO" sz="1200" dirty="0"/>
                        <a:t>2</a:t>
                      </a:r>
                    </a:p>
                    <a:p>
                      <a:endParaRPr lang="nb-NO" sz="1200" dirty="0"/>
                    </a:p>
                  </a:txBody>
                  <a:tcPr>
                    <a:solidFill>
                      <a:schemeClr val="bg1"/>
                    </a:solidFill>
                  </a:tcPr>
                </a:tc>
                <a:tc>
                  <a:txBody>
                    <a:bodyPr/>
                    <a:lstStyle/>
                    <a:p>
                      <a:pPr algn="r"/>
                      <a:r>
                        <a:rPr lang="nb-NO" sz="800" dirty="0" smtClean="0"/>
                        <a:t>8</a:t>
                      </a:r>
                      <a:endParaRPr lang="nb-NO" sz="800" dirty="0"/>
                    </a:p>
                  </a:txBody>
                  <a:tcPr>
                    <a:solidFill>
                      <a:schemeClr val="bg1"/>
                    </a:solidFill>
                  </a:tcPr>
                </a:tc>
                <a:tc>
                  <a:txBody>
                    <a:bodyPr/>
                    <a:lstStyle/>
                    <a:p>
                      <a:pPr algn="r"/>
                      <a:r>
                        <a:rPr lang="nb-NO" sz="800" dirty="0" smtClean="0"/>
                        <a:t>9</a:t>
                      </a:r>
                      <a:endParaRPr lang="nb-NO" sz="800" dirty="0"/>
                    </a:p>
                  </a:txBody>
                  <a:tcPr>
                    <a:solidFill>
                      <a:schemeClr val="bg1"/>
                    </a:solidFill>
                  </a:tcPr>
                </a:tc>
                <a:tc>
                  <a:txBody>
                    <a:bodyPr/>
                    <a:lstStyle/>
                    <a:p>
                      <a:pPr algn="r"/>
                      <a:r>
                        <a:rPr lang="nb-NO" sz="800" dirty="0" smtClean="0"/>
                        <a:t>10</a:t>
                      </a:r>
                      <a:endParaRPr lang="nb-NO" sz="800" dirty="0"/>
                    </a:p>
                  </a:txBody>
                  <a:tcPr>
                    <a:solidFill>
                      <a:schemeClr val="bg1"/>
                    </a:solidFill>
                  </a:tcPr>
                </a:tc>
                <a:tc>
                  <a:txBody>
                    <a:bodyPr/>
                    <a:lstStyle/>
                    <a:p>
                      <a:pPr algn="r"/>
                      <a:r>
                        <a:rPr lang="nb-NO" sz="800" dirty="0" smtClean="0"/>
                        <a:t>11</a:t>
                      </a:r>
                      <a:endParaRPr lang="nb-NO" sz="800" dirty="0"/>
                    </a:p>
                  </a:txBody>
                  <a:tcPr>
                    <a:solidFill>
                      <a:schemeClr val="bg1"/>
                    </a:solidFill>
                  </a:tcPr>
                </a:tc>
                <a:tc>
                  <a:txBody>
                    <a:bodyPr/>
                    <a:lstStyle/>
                    <a:p>
                      <a:pPr algn="r"/>
                      <a:r>
                        <a:rPr lang="nb-NO" sz="800" dirty="0" smtClean="0"/>
                        <a:t>12</a:t>
                      </a:r>
                      <a:endParaRPr lang="nb-NO" sz="800" dirty="0"/>
                    </a:p>
                  </a:txBody>
                  <a:tcPr>
                    <a:solidFill>
                      <a:schemeClr val="bg1"/>
                    </a:solidFill>
                  </a:tcPr>
                </a:tc>
                <a:tc>
                  <a:txBody>
                    <a:bodyPr/>
                    <a:lstStyle/>
                    <a:p>
                      <a:pPr algn="r"/>
                      <a:r>
                        <a:rPr lang="nb-NO" sz="800" dirty="0" smtClean="0"/>
                        <a:t>13</a:t>
                      </a:r>
                      <a:endParaRPr lang="nb-NO" sz="800" dirty="0"/>
                    </a:p>
                  </a:txBody>
                  <a:tcPr>
                    <a:solidFill>
                      <a:schemeClr val="bg1"/>
                    </a:solidFill>
                  </a:tcPr>
                </a:tc>
                <a:tc>
                  <a:txBody>
                    <a:bodyPr/>
                    <a:lstStyle/>
                    <a:p>
                      <a:pPr algn="r"/>
                      <a:r>
                        <a:rPr lang="nb-NO" sz="800" dirty="0" smtClean="0"/>
                        <a:t>14</a:t>
                      </a:r>
                      <a:endParaRPr lang="nb-NO" sz="800" dirty="0"/>
                    </a:p>
                  </a:txBody>
                  <a:tcPr>
                    <a:solidFill>
                      <a:schemeClr val="bg1"/>
                    </a:solidFill>
                  </a:tcPr>
                </a:tc>
                <a:extLst>
                  <a:ext uri="{0D108BD9-81ED-4DB2-BD59-A6C34878D82A}">
                    <a16:rowId xmlns:a16="http://schemas.microsoft.com/office/drawing/2014/main" xmlns="" val="10003"/>
                  </a:ext>
                </a:extLst>
              </a:tr>
              <a:tr h="539935">
                <a:tc>
                  <a:txBody>
                    <a:bodyPr/>
                    <a:lstStyle/>
                    <a:p>
                      <a:r>
                        <a:rPr lang="nb-NO" sz="1200" dirty="0" smtClean="0"/>
                        <a:t>3</a:t>
                      </a:r>
                      <a:endParaRPr lang="nb-NO" sz="1200" dirty="0"/>
                    </a:p>
                    <a:p>
                      <a:endParaRPr lang="nb-NO" sz="1200" dirty="0"/>
                    </a:p>
                  </a:txBody>
                  <a:tcPr>
                    <a:solidFill>
                      <a:schemeClr val="accent5">
                        <a:lumMod val="20000"/>
                        <a:lumOff val="80000"/>
                      </a:schemeClr>
                    </a:solidFill>
                  </a:tcPr>
                </a:tc>
                <a:tc>
                  <a:txBody>
                    <a:bodyPr/>
                    <a:lstStyle/>
                    <a:p>
                      <a:pPr algn="r"/>
                      <a:r>
                        <a:rPr lang="nb-NO" sz="800" dirty="0" smtClean="0"/>
                        <a:t>15</a:t>
                      </a:r>
                      <a:endParaRPr lang="nb-NO" sz="800" dirty="0"/>
                    </a:p>
                  </a:txBody>
                  <a:tcPr>
                    <a:solidFill>
                      <a:schemeClr val="accent5">
                        <a:lumMod val="20000"/>
                        <a:lumOff val="80000"/>
                      </a:schemeClr>
                    </a:solidFill>
                  </a:tcPr>
                </a:tc>
                <a:tc>
                  <a:txBody>
                    <a:bodyPr/>
                    <a:lstStyle/>
                    <a:p>
                      <a:pPr algn="r"/>
                      <a:r>
                        <a:rPr lang="nb-NO" sz="800" dirty="0" smtClean="0"/>
                        <a:t>16</a:t>
                      </a:r>
                      <a:endParaRPr lang="nb-NO" sz="800" dirty="0"/>
                    </a:p>
                  </a:txBody>
                  <a:tcPr>
                    <a:solidFill>
                      <a:schemeClr val="accent5">
                        <a:lumMod val="20000"/>
                        <a:lumOff val="80000"/>
                      </a:schemeClr>
                    </a:solidFill>
                  </a:tcPr>
                </a:tc>
                <a:tc>
                  <a:txBody>
                    <a:bodyPr/>
                    <a:lstStyle/>
                    <a:p>
                      <a:pPr algn="r"/>
                      <a:r>
                        <a:rPr lang="nb-NO" sz="800" dirty="0" smtClean="0"/>
                        <a:t>17</a:t>
                      </a:r>
                      <a:endParaRPr lang="nb-NO" sz="800" dirty="0"/>
                    </a:p>
                  </a:txBody>
                  <a:tcPr>
                    <a:solidFill>
                      <a:schemeClr val="accent5">
                        <a:lumMod val="20000"/>
                        <a:lumOff val="80000"/>
                      </a:schemeClr>
                    </a:solidFill>
                  </a:tcPr>
                </a:tc>
                <a:tc>
                  <a:txBody>
                    <a:bodyPr/>
                    <a:lstStyle/>
                    <a:p>
                      <a:pPr algn="r"/>
                      <a:r>
                        <a:rPr lang="nb-NO" sz="800" dirty="0" smtClean="0"/>
                        <a:t>18</a:t>
                      </a:r>
                      <a:endParaRPr lang="nb-NO" sz="800" dirty="0"/>
                    </a:p>
                  </a:txBody>
                  <a:tcPr>
                    <a:solidFill>
                      <a:schemeClr val="accent5">
                        <a:lumMod val="20000"/>
                        <a:lumOff val="80000"/>
                      </a:schemeClr>
                    </a:solidFill>
                  </a:tcPr>
                </a:tc>
                <a:tc>
                  <a:txBody>
                    <a:bodyPr/>
                    <a:lstStyle/>
                    <a:p>
                      <a:pPr algn="r"/>
                      <a:r>
                        <a:rPr lang="nb-NO" sz="800" dirty="0" smtClean="0"/>
                        <a:t>19</a:t>
                      </a:r>
                      <a:endParaRPr lang="nb-NO" sz="800" dirty="0"/>
                    </a:p>
                  </a:txBody>
                  <a:tcPr>
                    <a:solidFill>
                      <a:schemeClr val="accent5">
                        <a:lumMod val="20000"/>
                        <a:lumOff val="80000"/>
                      </a:schemeClr>
                    </a:solidFill>
                  </a:tcPr>
                </a:tc>
                <a:tc>
                  <a:txBody>
                    <a:bodyPr/>
                    <a:lstStyle/>
                    <a:p>
                      <a:pPr algn="r"/>
                      <a:r>
                        <a:rPr lang="nb-NO" sz="800" dirty="0" smtClean="0"/>
                        <a:t>20</a:t>
                      </a:r>
                      <a:endParaRPr lang="nb-NO" sz="800" dirty="0"/>
                    </a:p>
                  </a:txBody>
                  <a:tcPr>
                    <a:solidFill>
                      <a:schemeClr val="accent5">
                        <a:lumMod val="20000"/>
                        <a:lumOff val="80000"/>
                      </a:schemeClr>
                    </a:solidFill>
                  </a:tcPr>
                </a:tc>
                <a:tc>
                  <a:txBody>
                    <a:bodyPr/>
                    <a:lstStyle/>
                    <a:p>
                      <a:pPr algn="r"/>
                      <a:r>
                        <a:rPr lang="nb-NO" sz="800" dirty="0" smtClean="0"/>
                        <a:t>21</a:t>
                      </a:r>
                      <a:endParaRPr lang="nb-NO" sz="800" dirty="0"/>
                    </a:p>
                  </a:txBody>
                  <a:tcPr>
                    <a:solidFill>
                      <a:schemeClr val="accent5">
                        <a:lumMod val="20000"/>
                        <a:lumOff val="80000"/>
                      </a:schemeClr>
                    </a:solidFill>
                  </a:tcPr>
                </a:tc>
                <a:extLst>
                  <a:ext uri="{0D108BD9-81ED-4DB2-BD59-A6C34878D82A}">
                    <a16:rowId xmlns:a16="http://schemas.microsoft.com/office/drawing/2014/main" xmlns="" val="10004"/>
                  </a:ext>
                </a:extLst>
              </a:tr>
              <a:tr h="642730">
                <a:tc>
                  <a:txBody>
                    <a:bodyPr/>
                    <a:lstStyle/>
                    <a:p>
                      <a:r>
                        <a:rPr lang="nb-NO" sz="1200" dirty="0"/>
                        <a:t>4</a:t>
                      </a:r>
                    </a:p>
                    <a:p>
                      <a:endParaRPr lang="nb-NO" sz="1200" dirty="0"/>
                    </a:p>
                  </a:txBody>
                  <a:tcPr>
                    <a:solidFill>
                      <a:schemeClr val="bg1"/>
                    </a:solidFill>
                  </a:tcPr>
                </a:tc>
                <a:tc>
                  <a:txBody>
                    <a:bodyPr/>
                    <a:lstStyle/>
                    <a:p>
                      <a:pPr algn="r"/>
                      <a:r>
                        <a:rPr lang="nb-NO" sz="800" dirty="0" smtClean="0"/>
                        <a:t>22</a:t>
                      </a:r>
                      <a:endParaRPr lang="nb-NO" sz="800" dirty="0"/>
                    </a:p>
                  </a:txBody>
                  <a:tcPr>
                    <a:solidFill>
                      <a:schemeClr val="bg1"/>
                    </a:solidFill>
                  </a:tcPr>
                </a:tc>
                <a:tc>
                  <a:txBody>
                    <a:bodyPr/>
                    <a:lstStyle/>
                    <a:p>
                      <a:pPr algn="r"/>
                      <a:r>
                        <a:rPr lang="nb-NO" sz="800" dirty="0" smtClean="0"/>
                        <a:t>23</a:t>
                      </a:r>
                      <a:endParaRPr lang="nb-NO" sz="800" dirty="0"/>
                    </a:p>
                    <a:p>
                      <a:pPr algn="r"/>
                      <a:endParaRPr lang="nb-NO" sz="800" dirty="0"/>
                    </a:p>
                  </a:txBody>
                  <a:tcPr>
                    <a:solidFill>
                      <a:schemeClr val="bg1"/>
                    </a:solidFill>
                  </a:tcPr>
                </a:tc>
                <a:tc>
                  <a:txBody>
                    <a:bodyPr/>
                    <a:lstStyle/>
                    <a:p>
                      <a:pPr algn="r"/>
                      <a:r>
                        <a:rPr lang="nb-NO" sz="800" dirty="0" smtClean="0"/>
                        <a:t>24</a:t>
                      </a:r>
                    </a:p>
                    <a:p>
                      <a:pPr algn="r"/>
                      <a:r>
                        <a:rPr lang="nb-NO" sz="800" dirty="0" smtClean="0"/>
                        <a:t>Ute- aktivitetsdag</a:t>
                      </a:r>
                    </a:p>
                    <a:p>
                      <a:pPr algn="r"/>
                      <a:endParaRPr lang="nb-NO" sz="800" dirty="0"/>
                    </a:p>
                  </a:txBody>
                  <a:tcPr>
                    <a:solidFill>
                      <a:schemeClr val="bg1"/>
                    </a:solidFill>
                  </a:tcPr>
                </a:tc>
                <a:tc>
                  <a:txBody>
                    <a:bodyPr/>
                    <a:lstStyle/>
                    <a:p>
                      <a:pPr algn="r"/>
                      <a:r>
                        <a:rPr lang="nb-NO" sz="800" dirty="0" smtClean="0"/>
                        <a:t>25</a:t>
                      </a:r>
                      <a:endParaRPr lang="nb-NO" sz="800" dirty="0"/>
                    </a:p>
                  </a:txBody>
                  <a:tcPr>
                    <a:solidFill>
                      <a:schemeClr val="bg1"/>
                    </a:solidFill>
                  </a:tcPr>
                </a:tc>
                <a:tc>
                  <a:txBody>
                    <a:bodyPr/>
                    <a:lstStyle/>
                    <a:p>
                      <a:pPr algn="r"/>
                      <a:r>
                        <a:rPr lang="nb-NO" sz="800" dirty="0" smtClean="0"/>
                        <a:t>26</a:t>
                      </a:r>
                      <a:endParaRPr lang="nb-NO" sz="800" dirty="0"/>
                    </a:p>
                  </a:txBody>
                  <a:tcPr>
                    <a:solidFill>
                      <a:schemeClr val="bg1"/>
                    </a:solidFill>
                  </a:tcPr>
                </a:tc>
                <a:tc>
                  <a:txBody>
                    <a:bodyPr/>
                    <a:lstStyle/>
                    <a:p>
                      <a:pPr algn="r"/>
                      <a:r>
                        <a:rPr lang="nb-NO" sz="800" dirty="0" smtClean="0"/>
                        <a:t>27</a:t>
                      </a:r>
                      <a:endParaRPr lang="nb-NO" sz="800" dirty="0"/>
                    </a:p>
                  </a:txBody>
                  <a:tcPr>
                    <a:solidFill>
                      <a:schemeClr val="bg1"/>
                    </a:solidFill>
                  </a:tcPr>
                </a:tc>
                <a:tc>
                  <a:txBody>
                    <a:bodyPr/>
                    <a:lstStyle/>
                    <a:p>
                      <a:pPr algn="r"/>
                      <a:r>
                        <a:rPr lang="nb-NO" sz="800" dirty="0" smtClean="0"/>
                        <a:t>28</a:t>
                      </a:r>
                      <a:endParaRPr lang="nb-NO" sz="800" dirty="0"/>
                    </a:p>
                  </a:txBody>
                  <a:tcPr>
                    <a:solidFill>
                      <a:schemeClr val="bg1"/>
                    </a:solidFill>
                  </a:tcPr>
                </a:tc>
                <a:extLst>
                  <a:ext uri="{0D108BD9-81ED-4DB2-BD59-A6C34878D82A}">
                    <a16:rowId xmlns:a16="http://schemas.microsoft.com/office/drawing/2014/main" xmlns="" val="10005"/>
                  </a:ext>
                </a:extLst>
              </a:tr>
              <a:tr h="540182">
                <a:tc>
                  <a:txBody>
                    <a:bodyPr/>
                    <a:lstStyle/>
                    <a:p>
                      <a:r>
                        <a:rPr lang="nb-NO" sz="1200" dirty="0" smtClean="0"/>
                        <a:t>5</a:t>
                      </a:r>
                    </a:p>
                    <a:p>
                      <a:endParaRPr lang="nb-NO" sz="1200" dirty="0" smtClean="0"/>
                    </a:p>
                    <a:p>
                      <a:endParaRPr lang="nb-NO" sz="1100" dirty="0"/>
                    </a:p>
                  </a:txBody>
                  <a:tcPr>
                    <a:solidFill>
                      <a:schemeClr val="accent5">
                        <a:lumMod val="20000"/>
                        <a:lumOff val="80000"/>
                      </a:schemeClr>
                    </a:solidFill>
                  </a:tcPr>
                </a:tc>
                <a:tc>
                  <a:txBody>
                    <a:bodyPr/>
                    <a:lstStyle/>
                    <a:p>
                      <a:pPr algn="r"/>
                      <a:r>
                        <a:rPr lang="nb-NO" sz="800" dirty="0" smtClean="0"/>
                        <a:t>29</a:t>
                      </a:r>
                      <a:endParaRPr lang="nb-NO" sz="800" dirty="0"/>
                    </a:p>
                  </a:txBody>
                  <a:tcPr>
                    <a:solidFill>
                      <a:schemeClr val="accent5">
                        <a:lumMod val="20000"/>
                        <a:lumOff val="80000"/>
                      </a:schemeClr>
                    </a:solidFill>
                  </a:tcPr>
                </a:tc>
                <a:tc>
                  <a:txBody>
                    <a:bodyPr/>
                    <a:lstStyle/>
                    <a:p>
                      <a:pPr algn="r"/>
                      <a:r>
                        <a:rPr lang="nb-NO" sz="800" dirty="0" smtClean="0"/>
                        <a:t>30</a:t>
                      </a:r>
                      <a:endParaRPr lang="nb-NO" sz="800" dirty="0"/>
                    </a:p>
                  </a:txBody>
                  <a:tcPr>
                    <a:solidFill>
                      <a:schemeClr val="accent5">
                        <a:lumMod val="20000"/>
                        <a:lumOff val="80000"/>
                      </a:schemeClr>
                    </a:solidFill>
                  </a:tcPr>
                </a:tc>
                <a:tc>
                  <a:txBody>
                    <a:bodyPr/>
                    <a:lstStyle/>
                    <a:p>
                      <a:pPr algn="r"/>
                      <a:r>
                        <a:rPr lang="nb-NO" sz="800" dirty="0" smtClean="0"/>
                        <a:t>31</a:t>
                      </a:r>
                      <a:endParaRPr lang="nb-NO" sz="800" dirty="0"/>
                    </a:p>
                  </a:txBody>
                  <a:tcPr>
                    <a:solidFill>
                      <a:schemeClr val="accent5">
                        <a:lumMod val="20000"/>
                        <a:lumOff val="80000"/>
                      </a:schemeClr>
                    </a:solidFill>
                  </a:tcPr>
                </a:tc>
                <a:tc>
                  <a:txBody>
                    <a:bodyPr/>
                    <a:lstStyle/>
                    <a:p>
                      <a:pPr algn="r"/>
                      <a:endParaRPr lang="nb-NO" sz="800" dirty="0"/>
                    </a:p>
                  </a:txBody>
                  <a:tcPr>
                    <a:solidFill>
                      <a:schemeClr val="accent5">
                        <a:lumMod val="20000"/>
                        <a:lumOff val="80000"/>
                      </a:schemeClr>
                    </a:solidFill>
                  </a:tcPr>
                </a:tc>
                <a:tc>
                  <a:txBody>
                    <a:bodyPr/>
                    <a:lstStyle/>
                    <a:p>
                      <a:pPr algn="r"/>
                      <a:endParaRPr lang="nb-NO" sz="800" dirty="0"/>
                    </a:p>
                  </a:txBody>
                  <a:tcPr>
                    <a:solidFill>
                      <a:schemeClr val="accent5">
                        <a:lumMod val="20000"/>
                        <a:lumOff val="80000"/>
                      </a:schemeClr>
                    </a:solidFill>
                  </a:tcPr>
                </a:tc>
                <a:tc>
                  <a:txBody>
                    <a:bodyPr/>
                    <a:lstStyle/>
                    <a:p>
                      <a:pPr algn="r"/>
                      <a:endParaRPr lang="nb-NO" sz="800" dirty="0"/>
                    </a:p>
                  </a:txBody>
                  <a:tcPr>
                    <a:solidFill>
                      <a:schemeClr val="accent5">
                        <a:lumMod val="20000"/>
                        <a:lumOff val="80000"/>
                      </a:schemeClr>
                    </a:solidFill>
                  </a:tcPr>
                </a:tc>
                <a:tc>
                  <a:txBody>
                    <a:bodyPr/>
                    <a:lstStyle/>
                    <a:p>
                      <a:pPr algn="r"/>
                      <a:endParaRPr lang="nb-NO" sz="800" dirty="0"/>
                    </a:p>
                  </a:txBody>
                  <a:tcPr>
                    <a:solidFill>
                      <a:schemeClr val="accent5">
                        <a:lumMod val="20000"/>
                        <a:lumOff val="80000"/>
                      </a:schemeClr>
                    </a:solidFill>
                  </a:tcPr>
                </a:tc>
                <a:extLst>
                  <a:ext uri="{0D108BD9-81ED-4DB2-BD59-A6C34878D82A}">
                    <a16:rowId xmlns:a16="http://schemas.microsoft.com/office/drawing/2014/main" xmlns="" val="10006"/>
                  </a:ext>
                </a:extLst>
              </a:tr>
            </a:tbl>
          </a:graphicData>
        </a:graphic>
      </p:graphicFrame>
      <p:sp>
        <p:nvSpPr>
          <p:cNvPr id="6" name="Rektangel 5"/>
          <p:cNvSpPr/>
          <p:nvPr/>
        </p:nvSpPr>
        <p:spPr>
          <a:xfrm>
            <a:off x="5133370" y="6379071"/>
            <a:ext cx="4801802" cy="685188"/>
          </a:xfrm>
          <a:prstGeom prst="rect">
            <a:avLst/>
          </a:prstGeom>
        </p:spPr>
        <p:txBody>
          <a:bodyPr wrap="square">
            <a:spAutoFit/>
          </a:bodyPr>
          <a:lstStyle/>
          <a:p>
            <a:pPr>
              <a:lnSpc>
                <a:spcPct val="107000"/>
              </a:lnSpc>
              <a:spcAft>
                <a:spcPts val="800"/>
              </a:spcAft>
            </a:pPr>
            <a:r>
              <a:rPr lang="nb-NO" sz="1200" b="1" i="1" dirty="0"/>
              <a:t>Samarbeid fordrer god kommunikasjon, god kommunikasjon oppøves ved å gjøre ting felles, både sammen med barn og voksne. (</a:t>
            </a:r>
            <a:r>
              <a:rPr lang="nb-NO" sz="1200" b="1" i="1" dirty="0">
                <a:latin typeface="Times New Roman" panose="02020603050405020304" pitchFamily="18" charset="0"/>
                <a:ea typeface="Calibri" panose="020F0502020204030204" pitchFamily="34" charset="0"/>
                <a:cs typeface="Times New Roman" panose="02020603050405020304" pitchFamily="18" charset="0"/>
              </a:rPr>
              <a:t>Rammeplan for barnehager, 2017</a:t>
            </a:r>
            <a:r>
              <a:rPr lang="nb-NO" sz="1200" i="1" dirty="0">
                <a:latin typeface="Times New Roman" panose="02020603050405020304" pitchFamily="18" charset="0"/>
                <a:ea typeface="Calibri" panose="020F0502020204030204" pitchFamily="34" charset="0"/>
                <a:cs typeface="Times New Roman" panose="02020603050405020304" pitchFamily="18" charset="0"/>
              </a:rPr>
              <a:t>).</a:t>
            </a:r>
            <a:endParaRPr lang="nb-NO" sz="1100" i="1" dirty="0">
              <a:latin typeface="Calibri" panose="020F0502020204030204" pitchFamily="34" charset="0"/>
              <a:ea typeface="Calibri" panose="020F0502020204030204" pitchFamily="34" charset="0"/>
              <a:cs typeface="Times New Roman" panose="02020603050405020304" pitchFamily="18" charset="0"/>
            </a:endParaRPr>
          </a:p>
        </p:txBody>
      </p:sp>
      <p:pic>
        <p:nvPicPr>
          <p:cNvPr id="8" name="Bild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46883" y="76257"/>
            <a:ext cx="2340581" cy="1755436"/>
          </a:xfrm>
          <a:prstGeom prst="rect">
            <a:avLst/>
          </a:prstGeom>
          <a:ln>
            <a:noFill/>
          </a:ln>
          <a:effectLst>
            <a:softEdge rad="112500"/>
          </a:effectLst>
        </p:spPr>
      </p:pic>
      <p:pic>
        <p:nvPicPr>
          <p:cNvPr id="7" name="Bilde 6">
            <a:extLst>
              <a:ext uri="{FF2B5EF4-FFF2-40B4-BE49-F238E27FC236}">
                <a16:creationId xmlns:a16="http://schemas.microsoft.com/office/drawing/2014/main" xmlns="" id="{E8EFAAA8-D696-4EE0-A7CF-B89F6B6DB5D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051835"/>
            <a:ext cx="1814873" cy="2419830"/>
          </a:xfrm>
          <a:prstGeom prst="rect">
            <a:avLst/>
          </a:prstGeom>
          <a:ln>
            <a:noFill/>
          </a:ln>
          <a:effectLst>
            <a:softEdge rad="112500"/>
          </a:effectLst>
        </p:spPr>
      </p:pic>
    </p:spTree>
    <p:extLst>
      <p:ext uri="{BB962C8B-B14F-4D97-AF65-F5344CB8AC3E}">
        <p14:creationId xmlns:p14="http://schemas.microsoft.com/office/powerpoint/2010/main" val="106626461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sp>
        <p:nvSpPr>
          <p:cNvPr id="2" name="Tittel 1"/>
          <p:cNvSpPr>
            <a:spLocks noGrp="1"/>
          </p:cNvSpPr>
          <p:nvPr>
            <p:ph type="title"/>
          </p:nvPr>
        </p:nvSpPr>
        <p:spPr>
          <a:xfrm>
            <a:off x="876834" y="240570"/>
            <a:ext cx="8700609" cy="1013138"/>
          </a:xfrm>
        </p:spPr>
        <p:txBody>
          <a:bodyPr>
            <a:normAutofit/>
          </a:bodyPr>
          <a:lstStyle/>
          <a:p>
            <a:pPr algn="ctr"/>
            <a:r>
              <a:rPr lang="nb-NO" dirty="0" smtClean="0">
                <a:latin typeface="Ink Free" panose="03080402000500000000" pitchFamily="66" charset="0"/>
              </a:rPr>
              <a:t>MAT PÅ BÅL</a:t>
            </a:r>
            <a:endParaRPr lang="nb-NO" dirty="0">
              <a:latin typeface="Ink Free" panose="03080402000500000000" pitchFamily="66" charset="0"/>
            </a:endParaRPr>
          </a:p>
        </p:txBody>
      </p:sp>
      <p:sp useBgFill="1">
        <p:nvSpPr>
          <p:cNvPr id="9" name="Plassholder for innhold 8"/>
          <p:cNvSpPr>
            <a:spLocks noGrp="1"/>
          </p:cNvSpPr>
          <p:nvPr>
            <p:ph sz="half" idx="1"/>
          </p:nvPr>
        </p:nvSpPr>
        <p:spPr>
          <a:xfrm>
            <a:off x="796706" y="4468269"/>
            <a:ext cx="5151422" cy="2452342"/>
          </a:xfrm>
        </p:spPr>
        <p:txBody>
          <a:bodyPr>
            <a:normAutofit/>
          </a:bodyPr>
          <a:lstStyle/>
          <a:p>
            <a:pPr marL="0" indent="0">
              <a:buClr>
                <a:srgbClr val="30ACEC">
                  <a:lumMod val="75000"/>
                </a:srgbClr>
              </a:buClr>
              <a:buNone/>
            </a:pPr>
            <a:r>
              <a:rPr lang="nb-NO" sz="1200" b="1" dirty="0" smtClean="0">
                <a:latin typeface="Ink Free" panose="03080402000500000000" pitchFamily="66" charset="0"/>
              </a:rPr>
              <a:t>Ideboks:</a:t>
            </a:r>
            <a:endParaRPr lang="nb-NO" sz="1200" b="1" dirty="0">
              <a:solidFill>
                <a:schemeClr val="tx1"/>
              </a:solidFill>
              <a:latin typeface="Ink Free" panose="03080402000500000000" pitchFamily="66" charset="0"/>
            </a:endParaRPr>
          </a:p>
          <a:p>
            <a:pPr>
              <a:buFont typeface="Wingdings" panose="05000000000000000000" pitchFamily="2" charset="2"/>
              <a:buChar char="Ø"/>
            </a:pPr>
            <a:r>
              <a:rPr lang="nb-NO" sz="1200" dirty="0" smtClean="0">
                <a:latin typeface="Ink Free" panose="03080402000500000000" pitchFamily="66" charset="0"/>
              </a:rPr>
              <a:t>Vi utforsker og har fokus på ulik mat på bål.</a:t>
            </a:r>
            <a:endParaRPr lang="nb-NO" sz="1200" dirty="0">
              <a:latin typeface="Ink Free" panose="03080402000500000000" pitchFamily="66" charset="0"/>
            </a:endParaRPr>
          </a:p>
          <a:p>
            <a:pPr>
              <a:buFont typeface="Wingdings" panose="05000000000000000000" pitchFamily="2" charset="2"/>
              <a:buChar char="Ø"/>
            </a:pPr>
            <a:r>
              <a:rPr lang="nb-NO" sz="1200" dirty="0" smtClean="0">
                <a:solidFill>
                  <a:schemeClr val="tx1"/>
                </a:solidFill>
                <a:latin typeface="Ink Free" panose="03080402000500000000" pitchFamily="66" charset="0"/>
              </a:rPr>
              <a:t>Pilking/Isfiske</a:t>
            </a:r>
          </a:p>
          <a:p>
            <a:pPr>
              <a:buFont typeface="Wingdings" panose="05000000000000000000" pitchFamily="2" charset="2"/>
              <a:buChar char="Ø"/>
            </a:pPr>
            <a:r>
              <a:rPr lang="nb-NO" sz="1200" dirty="0" smtClean="0">
                <a:solidFill>
                  <a:schemeClr val="tx1"/>
                </a:solidFill>
                <a:latin typeface="Ink Free" panose="03080402000500000000" pitchFamily="66" charset="0"/>
              </a:rPr>
              <a:t>Sløying av fisk</a:t>
            </a:r>
          </a:p>
          <a:p>
            <a:pPr>
              <a:buFont typeface="Wingdings" panose="05000000000000000000" pitchFamily="2" charset="2"/>
              <a:buChar char="Ø"/>
            </a:pPr>
            <a:r>
              <a:rPr lang="nb-NO" sz="1200" dirty="0" smtClean="0">
                <a:solidFill>
                  <a:schemeClr val="tx1"/>
                </a:solidFill>
                <a:latin typeface="Ink Free" panose="03080402000500000000" pitchFamily="66" charset="0"/>
              </a:rPr>
              <a:t>Fokus på forberedelser til turen- hva har vi i sekken vår?</a:t>
            </a:r>
            <a:endParaRPr lang="nb-NO" sz="1200" dirty="0">
              <a:solidFill>
                <a:schemeClr val="tx1"/>
              </a:solidFill>
              <a:latin typeface="Ink Free" panose="03080402000500000000" pitchFamily="66" charset="0"/>
            </a:endParaRPr>
          </a:p>
          <a:p>
            <a:pPr>
              <a:buFont typeface="Wingdings" panose="05000000000000000000" pitchFamily="2" charset="2"/>
              <a:buChar char="Ø"/>
            </a:pPr>
            <a:r>
              <a:rPr lang="nb-NO" sz="1200" dirty="0">
                <a:solidFill>
                  <a:schemeClr val="tx1"/>
                </a:solidFill>
                <a:latin typeface="Ink Free" panose="03080402000500000000" pitchFamily="66" charset="0"/>
              </a:rPr>
              <a:t>Vi har fokus på bevegelsesglede</a:t>
            </a:r>
          </a:p>
          <a:p>
            <a:pPr>
              <a:buFont typeface="Wingdings" panose="05000000000000000000" pitchFamily="2" charset="2"/>
              <a:buChar char="Ø"/>
            </a:pPr>
            <a:endParaRPr lang="nb-NO" sz="1200" dirty="0">
              <a:solidFill>
                <a:schemeClr val="tx1"/>
              </a:solidFill>
              <a:latin typeface="Ink Free" panose="03080402000500000000" pitchFamily="66" charset="0"/>
            </a:endParaRPr>
          </a:p>
          <a:p>
            <a:pPr>
              <a:buFont typeface="Wingdings" panose="05000000000000000000" pitchFamily="2" charset="2"/>
              <a:buChar char="Ø"/>
            </a:pPr>
            <a:endParaRPr lang="nb-NO" sz="1100" dirty="0">
              <a:solidFill>
                <a:schemeClr val="tx1"/>
              </a:solidFill>
            </a:endParaRPr>
          </a:p>
          <a:p>
            <a:pPr>
              <a:buFont typeface="Wingdings" panose="05000000000000000000" pitchFamily="2" charset="2"/>
              <a:buChar char="Ø"/>
            </a:pPr>
            <a:endParaRPr lang="nb-NO" sz="1100" dirty="0">
              <a:solidFill>
                <a:schemeClr val="tx1"/>
              </a:solidFill>
            </a:endParaRPr>
          </a:p>
          <a:p>
            <a:pPr marL="0" indent="0">
              <a:buNone/>
            </a:pPr>
            <a:endParaRPr lang="nb-NO" sz="1600" dirty="0">
              <a:solidFill>
                <a:schemeClr val="tx1"/>
              </a:solidFill>
            </a:endParaRPr>
          </a:p>
          <a:p>
            <a:pPr>
              <a:buFont typeface="Wingdings" panose="05000000000000000000" pitchFamily="2" charset="2"/>
              <a:buChar char="Ø"/>
            </a:pPr>
            <a:endParaRPr lang="nb-NO" sz="1600" dirty="0">
              <a:solidFill>
                <a:schemeClr val="tx1"/>
              </a:solidFill>
            </a:endParaRPr>
          </a:p>
        </p:txBody>
      </p:sp>
      <p:sp>
        <p:nvSpPr>
          <p:cNvPr id="10" name="Plassholder for innhold 9"/>
          <p:cNvSpPr>
            <a:spLocks noGrp="1"/>
          </p:cNvSpPr>
          <p:nvPr>
            <p:ph sz="half" idx="2"/>
          </p:nvPr>
        </p:nvSpPr>
        <p:spPr>
          <a:xfrm>
            <a:off x="498961" y="1193932"/>
            <a:ext cx="7364573" cy="3147801"/>
          </a:xfrm>
        </p:spPr>
        <p:txBody>
          <a:bodyPr>
            <a:noAutofit/>
          </a:bodyPr>
          <a:lstStyle/>
          <a:p>
            <a:pPr marL="0" indent="0">
              <a:buNone/>
            </a:pPr>
            <a:r>
              <a:rPr lang="nb-NO" sz="1300" b="1" dirty="0">
                <a:latin typeface="Ink Free" panose="03080402000500000000" pitchFamily="66" charset="0"/>
              </a:rPr>
              <a:t>F</a:t>
            </a:r>
            <a:r>
              <a:rPr lang="nb-NO" sz="1300" b="1" dirty="0" smtClean="0">
                <a:solidFill>
                  <a:schemeClr val="tx1"/>
                </a:solidFill>
                <a:latin typeface="Ink Free" panose="03080402000500000000" pitchFamily="66" charset="0"/>
              </a:rPr>
              <a:t>okus </a:t>
            </a:r>
            <a:r>
              <a:rPr lang="nb-NO" sz="1300" b="1" dirty="0" smtClean="0">
                <a:latin typeface="Ink Free" panose="03080402000500000000" pitchFamily="66" charset="0"/>
              </a:rPr>
              <a:t>fra Rammeplanen</a:t>
            </a:r>
            <a:r>
              <a:rPr lang="nb-NO" sz="1300" b="1" dirty="0" smtClean="0">
                <a:solidFill>
                  <a:schemeClr val="tx1"/>
                </a:solidFill>
                <a:latin typeface="Ink Free" panose="03080402000500000000" pitchFamily="66" charset="0"/>
              </a:rPr>
              <a:t>: Kropp, bevegelse, mat og helse og nærmiljø og samfunn</a:t>
            </a:r>
            <a:endParaRPr lang="nb-NO" sz="1300" b="1" dirty="0">
              <a:solidFill>
                <a:schemeClr val="tx1"/>
              </a:solidFill>
              <a:latin typeface="Ink Free" panose="03080402000500000000" pitchFamily="66" charset="0"/>
            </a:endParaRPr>
          </a:p>
          <a:p>
            <a:pPr>
              <a:buFont typeface="Wingdings" panose="05000000000000000000" pitchFamily="2" charset="2"/>
              <a:buChar char="Ø"/>
            </a:pPr>
            <a:r>
              <a:rPr lang="nb-NO" sz="1300" dirty="0">
                <a:solidFill>
                  <a:schemeClr val="tx1"/>
                </a:solidFill>
                <a:latin typeface="Ink Free" panose="03080402000500000000" pitchFamily="66" charset="0"/>
              </a:rPr>
              <a:t>Bevegelsesglede: turer, utforske egne grenser og andres grenser.</a:t>
            </a:r>
          </a:p>
          <a:p>
            <a:pPr>
              <a:buFont typeface="Wingdings" panose="05000000000000000000" pitchFamily="2" charset="2"/>
              <a:buChar char="Ø"/>
            </a:pPr>
            <a:r>
              <a:rPr lang="nb-NO" sz="1300" dirty="0">
                <a:solidFill>
                  <a:schemeClr val="tx1"/>
                </a:solidFill>
                <a:latin typeface="Ink Free" panose="03080402000500000000" pitchFamily="66" charset="0"/>
              </a:rPr>
              <a:t>Legge til rette for at måltider og matlaging bidrar til matglede, deltakelse, samtaler og fellesskapsfølelse hos barna</a:t>
            </a:r>
          </a:p>
          <a:p>
            <a:pPr>
              <a:buFont typeface="Wingdings" panose="05000000000000000000" pitchFamily="2" charset="2"/>
              <a:buChar char="Ø"/>
            </a:pPr>
            <a:r>
              <a:rPr lang="nb-NO" sz="1300" dirty="0">
                <a:solidFill>
                  <a:schemeClr val="tx1"/>
                </a:solidFill>
                <a:latin typeface="Ink Free" panose="03080402000500000000" pitchFamily="66" charset="0"/>
              </a:rPr>
              <a:t>Barna  opplever trivsel, glede og mestring ved allsidige bevegelseserfaringer inne og ute.</a:t>
            </a:r>
          </a:p>
          <a:p>
            <a:pPr>
              <a:buFont typeface="Wingdings" panose="05000000000000000000" pitchFamily="2" charset="2"/>
              <a:buChar char="Ø"/>
            </a:pPr>
            <a:r>
              <a:rPr lang="nb-NO" sz="1300" dirty="0">
                <a:solidFill>
                  <a:schemeClr val="tx1"/>
                </a:solidFill>
                <a:latin typeface="Ink Free" panose="03080402000500000000" pitchFamily="66" charset="0"/>
              </a:rPr>
              <a:t>Barna får kjennskap til menneskekroppen og utvikler gode vaner for hygiene og et variert kosthold. Gode vaner som tilegnes i barnehagealder kan vare livet ut.</a:t>
            </a:r>
          </a:p>
          <a:p>
            <a:pPr lvl="0">
              <a:buFont typeface="Wingdings" panose="05000000000000000000" pitchFamily="2" charset="2"/>
              <a:buChar char="Ø"/>
            </a:pPr>
            <a:r>
              <a:rPr lang="nb-NO" sz="1300" dirty="0">
                <a:latin typeface="Ink Free" panose="03080402000500000000" pitchFamily="66" charset="0"/>
              </a:rPr>
              <a:t>får innsikt i matens opprinnelse, produksjon av matvarer og veien fra mat til </a:t>
            </a:r>
            <a:r>
              <a:rPr lang="nb-NO" sz="1300" dirty="0" smtClean="0">
                <a:latin typeface="Ink Free" panose="03080402000500000000" pitchFamily="66" charset="0"/>
              </a:rPr>
              <a:t>måltid</a:t>
            </a:r>
            <a:r>
              <a:rPr lang="nb-NO" sz="1300" dirty="0" smtClean="0"/>
              <a:t>.</a:t>
            </a:r>
            <a:endParaRPr lang="nb-NO" sz="1300" dirty="0">
              <a:solidFill>
                <a:schemeClr val="tx1"/>
              </a:solidFill>
            </a:endParaRPr>
          </a:p>
          <a:p>
            <a:pPr>
              <a:buFont typeface="Wingdings" panose="05000000000000000000" pitchFamily="2" charset="2"/>
              <a:buChar char="Ø"/>
            </a:pPr>
            <a:r>
              <a:rPr lang="nb-NO" sz="1300" dirty="0" smtClean="0">
                <a:solidFill>
                  <a:schemeClr val="tx1"/>
                </a:solidFill>
                <a:latin typeface="Ink Free" panose="03080402000500000000" pitchFamily="66" charset="0"/>
              </a:rPr>
              <a:t>Vi bruker alle bålplassene vi har tilgjengelig i nærmiljøet vårt</a:t>
            </a:r>
          </a:p>
          <a:p>
            <a:pPr>
              <a:buFont typeface="Wingdings" panose="05000000000000000000" pitchFamily="2" charset="2"/>
              <a:buChar char="Ø"/>
            </a:pPr>
            <a:r>
              <a:rPr lang="nb-NO" sz="1300" dirty="0" smtClean="0">
                <a:latin typeface="Ink Free" panose="03080402000500000000" pitchFamily="66" charset="0"/>
              </a:rPr>
              <a:t>Samefolkets dag</a:t>
            </a:r>
            <a:endParaRPr lang="nb-NO" sz="1300" dirty="0">
              <a:solidFill>
                <a:schemeClr val="tx1"/>
              </a:solidFill>
              <a:latin typeface="Ink Free" panose="03080402000500000000" pitchFamily="66" charset="0"/>
            </a:endParaRPr>
          </a:p>
          <a:p>
            <a:pPr marL="0" indent="0">
              <a:buNone/>
            </a:pPr>
            <a:endParaRPr lang="nb-NO" sz="1400" dirty="0">
              <a:solidFill>
                <a:schemeClr val="tx1"/>
              </a:solidFill>
            </a:endParaRPr>
          </a:p>
        </p:txBody>
      </p:sp>
      <p:pic>
        <p:nvPicPr>
          <p:cNvPr id="8" name="Bild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63534" y="493641"/>
            <a:ext cx="2263177" cy="3017569"/>
          </a:xfrm>
          <a:prstGeom prst="rect">
            <a:avLst/>
          </a:prstGeom>
        </p:spPr>
      </p:pic>
      <p:pic>
        <p:nvPicPr>
          <p:cNvPr id="3" name="Bild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20392" y="3764281"/>
            <a:ext cx="2557051" cy="3409401"/>
          </a:xfrm>
          <a:prstGeom prst="rect">
            <a:avLst/>
          </a:prstGeom>
        </p:spPr>
      </p:pic>
    </p:spTree>
    <p:extLst>
      <p:ext uri="{BB962C8B-B14F-4D97-AF65-F5344CB8AC3E}">
        <p14:creationId xmlns:p14="http://schemas.microsoft.com/office/powerpoint/2010/main" val="106520033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sp>
        <p:nvSpPr>
          <p:cNvPr id="2" name="Tittel 1"/>
          <p:cNvSpPr>
            <a:spLocks noGrp="1"/>
          </p:cNvSpPr>
          <p:nvPr>
            <p:ph type="ctrTitle"/>
          </p:nvPr>
        </p:nvSpPr>
        <p:spPr>
          <a:xfrm>
            <a:off x="4466950" y="1375303"/>
            <a:ext cx="1707515" cy="609451"/>
          </a:xfrm>
        </p:spPr>
        <p:txBody>
          <a:bodyPr>
            <a:noAutofit/>
          </a:bodyPr>
          <a:lstStyle/>
          <a:p>
            <a:pPr algn="ctr"/>
            <a:r>
              <a:rPr lang="nb-NO" sz="2800" dirty="0">
                <a:latin typeface="Ink Free" panose="03080402000500000000" pitchFamily="66" charset="0"/>
              </a:rPr>
              <a:t>FEBRUAR</a:t>
            </a:r>
          </a:p>
        </p:txBody>
      </p:sp>
      <p:graphicFrame>
        <p:nvGraphicFramePr>
          <p:cNvPr id="4" name="Tabell 3"/>
          <p:cNvGraphicFramePr>
            <a:graphicFrameLocks noGrp="1"/>
          </p:cNvGraphicFramePr>
          <p:nvPr>
            <p:extLst>
              <p:ext uri="{D42A27DB-BD31-4B8C-83A1-F6EECF244321}">
                <p14:modId xmlns:p14="http://schemas.microsoft.com/office/powerpoint/2010/main" val="1167724362"/>
              </p:ext>
            </p:extLst>
          </p:nvPr>
        </p:nvGraphicFramePr>
        <p:xfrm>
          <a:off x="1902009" y="2006575"/>
          <a:ext cx="7039518" cy="3903670"/>
        </p:xfrm>
        <a:graphic>
          <a:graphicData uri="http://schemas.openxmlformats.org/drawingml/2006/table">
            <a:tbl>
              <a:tblPr firstRow="1" bandRow="1">
                <a:tableStyleId>{5C22544A-7EE6-4342-B048-85BDC9FD1C3A}</a:tableStyleId>
              </a:tblPr>
              <a:tblGrid>
                <a:gridCol w="543289">
                  <a:extLst>
                    <a:ext uri="{9D8B030D-6E8A-4147-A177-3AD203B41FA5}">
                      <a16:colId xmlns:a16="http://schemas.microsoft.com/office/drawing/2014/main" xmlns="" val="20000"/>
                    </a:ext>
                  </a:extLst>
                </a:gridCol>
                <a:gridCol w="938451">
                  <a:extLst>
                    <a:ext uri="{9D8B030D-6E8A-4147-A177-3AD203B41FA5}">
                      <a16:colId xmlns:a16="http://schemas.microsoft.com/office/drawing/2014/main" xmlns="" val="20001"/>
                    </a:ext>
                  </a:extLst>
                </a:gridCol>
                <a:gridCol w="974003">
                  <a:extLst>
                    <a:ext uri="{9D8B030D-6E8A-4147-A177-3AD203B41FA5}">
                      <a16:colId xmlns:a16="http://schemas.microsoft.com/office/drawing/2014/main" xmlns="" val="20002"/>
                    </a:ext>
                  </a:extLst>
                </a:gridCol>
                <a:gridCol w="919164">
                  <a:extLst>
                    <a:ext uri="{9D8B030D-6E8A-4147-A177-3AD203B41FA5}">
                      <a16:colId xmlns:a16="http://schemas.microsoft.com/office/drawing/2014/main" xmlns="" val="20003"/>
                    </a:ext>
                  </a:extLst>
                </a:gridCol>
                <a:gridCol w="958388">
                  <a:extLst>
                    <a:ext uri="{9D8B030D-6E8A-4147-A177-3AD203B41FA5}">
                      <a16:colId xmlns:a16="http://schemas.microsoft.com/office/drawing/2014/main" xmlns="" val="20004"/>
                    </a:ext>
                  </a:extLst>
                </a:gridCol>
                <a:gridCol w="946343">
                  <a:extLst>
                    <a:ext uri="{9D8B030D-6E8A-4147-A177-3AD203B41FA5}">
                      <a16:colId xmlns:a16="http://schemas.microsoft.com/office/drawing/2014/main" xmlns="" val="20005"/>
                    </a:ext>
                  </a:extLst>
                </a:gridCol>
                <a:gridCol w="879940">
                  <a:extLst>
                    <a:ext uri="{9D8B030D-6E8A-4147-A177-3AD203B41FA5}">
                      <a16:colId xmlns:a16="http://schemas.microsoft.com/office/drawing/2014/main" xmlns="" val="20006"/>
                    </a:ext>
                  </a:extLst>
                </a:gridCol>
                <a:gridCol w="879940">
                  <a:extLst>
                    <a:ext uri="{9D8B030D-6E8A-4147-A177-3AD203B41FA5}">
                      <a16:colId xmlns:a16="http://schemas.microsoft.com/office/drawing/2014/main" xmlns="" val="20007"/>
                    </a:ext>
                  </a:extLst>
                </a:gridCol>
              </a:tblGrid>
              <a:tr h="372998">
                <a:tc>
                  <a:txBody>
                    <a:bodyPr/>
                    <a:lstStyle/>
                    <a:p>
                      <a:r>
                        <a:rPr lang="nb-NO" sz="1200" dirty="0"/>
                        <a:t>Uke</a:t>
                      </a:r>
                    </a:p>
                  </a:txBody>
                  <a:tcPr>
                    <a:solidFill>
                      <a:schemeClr val="accent5">
                        <a:lumMod val="60000"/>
                        <a:lumOff val="40000"/>
                      </a:schemeClr>
                    </a:solidFill>
                  </a:tcPr>
                </a:tc>
                <a:tc>
                  <a:txBody>
                    <a:bodyPr/>
                    <a:lstStyle/>
                    <a:p>
                      <a:r>
                        <a:rPr lang="nb-NO" sz="1200" dirty="0"/>
                        <a:t>Mandag</a:t>
                      </a:r>
                    </a:p>
                  </a:txBody>
                  <a:tcPr>
                    <a:solidFill>
                      <a:schemeClr val="accent5">
                        <a:lumMod val="60000"/>
                        <a:lumOff val="40000"/>
                      </a:schemeClr>
                    </a:solidFill>
                  </a:tcPr>
                </a:tc>
                <a:tc>
                  <a:txBody>
                    <a:bodyPr/>
                    <a:lstStyle/>
                    <a:p>
                      <a:r>
                        <a:rPr lang="nb-NO" sz="1200" dirty="0"/>
                        <a:t>Tirsdag</a:t>
                      </a:r>
                    </a:p>
                  </a:txBody>
                  <a:tcPr>
                    <a:solidFill>
                      <a:schemeClr val="accent5">
                        <a:lumMod val="60000"/>
                        <a:lumOff val="40000"/>
                      </a:schemeClr>
                    </a:solidFill>
                  </a:tcPr>
                </a:tc>
                <a:tc>
                  <a:txBody>
                    <a:bodyPr/>
                    <a:lstStyle/>
                    <a:p>
                      <a:r>
                        <a:rPr lang="nb-NO" sz="1200" dirty="0"/>
                        <a:t>Onsdag</a:t>
                      </a:r>
                    </a:p>
                  </a:txBody>
                  <a:tcPr>
                    <a:solidFill>
                      <a:schemeClr val="accent5">
                        <a:lumMod val="60000"/>
                        <a:lumOff val="40000"/>
                      </a:schemeClr>
                    </a:solidFill>
                  </a:tcPr>
                </a:tc>
                <a:tc>
                  <a:txBody>
                    <a:bodyPr/>
                    <a:lstStyle/>
                    <a:p>
                      <a:r>
                        <a:rPr lang="nb-NO" sz="1200" dirty="0"/>
                        <a:t>Torsdag</a:t>
                      </a:r>
                    </a:p>
                  </a:txBody>
                  <a:tcPr>
                    <a:solidFill>
                      <a:schemeClr val="accent5">
                        <a:lumMod val="60000"/>
                        <a:lumOff val="40000"/>
                      </a:schemeClr>
                    </a:solidFill>
                  </a:tcPr>
                </a:tc>
                <a:tc>
                  <a:txBody>
                    <a:bodyPr/>
                    <a:lstStyle/>
                    <a:p>
                      <a:r>
                        <a:rPr lang="nb-NO" sz="1200" dirty="0"/>
                        <a:t>Fredag</a:t>
                      </a:r>
                    </a:p>
                  </a:txBody>
                  <a:tcPr>
                    <a:solidFill>
                      <a:schemeClr val="accent5">
                        <a:lumMod val="60000"/>
                        <a:lumOff val="40000"/>
                      </a:schemeClr>
                    </a:solidFill>
                  </a:tcPr>
                </a:tc>
                <a:tc>
                  <a:txBody>
                    <a:bodyPr/>
                    <a:lstStyle/>
                    <a:p>
                      <a:r>
                        <a:rPr lang="nb-NO" sz="1200" dirty="0"/>
                        <a:t>Lørdag </a:t>
                      </a:r>
                    </a:p>
                  </a:txBody>
                  <a:tcPr>
                    <a:solidFill>
                      <a:schemeClr val="accent5">
                        <a:lumMod val="60000"/>
                        <a:lumOff val="40000"/>
                      </a:schemeClr>
                    </a:solidFill>
                  </a:tcPr>
                </a:tc>
                <a:tc>
                  <a:txBody>
                    <a:bodyPr/>
                    <a:lstStyle/>
                    <a:p>
                      <a:r>
                        <a:rPr lang="nb-NO" sz="1200" dirty="0"/>
                        <a:t>søndag</a:t>
                      </a:r>
                    </a:p>
                  </a:txBody>
                  <a:tcPr>
                    <a:solidFill>
                      <a:schemeClr val="accent5">
                        <a:lumMod val="60000"/>
                        <a:lumOff val="40000"/>
                      </a:schemeClr>
                    </a:solidFill>
                  </a:tcPr>
                </a:tc>
                <a:extLst>
                  <a:ext uri="{0D108BD9-81ED-4DB2-BD59-A6C34878D82A}">
                    <a16:rowId xmlns:a16="http://schemas.microsoft.com/office/drawing/2014/main" xmlns="" val="10000"/>
                  </a:ext>
                </a:extLst>
              </a:tr>
              <a:tr h="690029">
                <a:tc>
                  <a:txBody>
                    <a:bodyPr/>
                    <a:lstStyle/>
                    <a:p>
                      <a:r>
                        <a:rPr lang="nb-NO" sz="1200" dirty="0"/>
                        <a:t>5</a:t>
                      </a:r>
                    </a:p>
                    <a:p>
                      <a:endParaRPr lang="nb-NO" sz="1200" dirty="0"/>
                    </a:p>
                  </a:txBody>
                  <a:tcPr>
                    <a:solidFill>
                      <a:schemeClr val="accent5">
                        <a:lumMod val="20000"/>
                        <a:lumOff val="80000"/>
                      </a:schemeClr>
                    </a:solidFill>
                  </a:tcPr>
                </a:tc>
                <a:tc>
                  <a:txBody>
                    <a:bodyPr/>
                    <a:lstStyle/>
                    <a:p>
                      <a:pPr algn="r"/>
                      <a:endParaRPr lang="nb-NO" sz="800" dirty="0"/>
                    </a:p>
                  </a:txBody>
                  <a:tcPr>
                    <a:solidFill>
                      <a:schemeClr val="accent5">
                        <a:lumMod val="20000"/>
                        <a:lumOff val="80000"/>
                      </a:schemeClr>
                    </a:solidFill>
                  </a:tcPr>
                </a:tc>
                <a:tc>
                  <a:txBody>
                    <a:bodyPr/>
                    <a:lstStyle/>
                    <a:p>
                      <a:pPr algn="r"/>
                      <a:endParaRPr lang="nb-NO" sz="800" dirty="0"/>
                    </a:p>
                  </a:txBody>
                  <a:tcPr>
                    <a:solidFill>
                      <a:schemeClr val="accent5">
                        <a:lumMod val="20000"/>
                        <a:lumOff val="80000"/>
                      </a:schemeClr>
                    </a:solidFill>
                  </a:tcPr>
                </a:tc>
                <a:tc>
                  <a:txBody>
                    <a:bodyPr/>
                    <a:lstStyle/>
                    <a:p>
                      <a:pPr algn="r"/>
                      <a:endParaRPr lang="nb-NO" sz="800" dirty="0"/>
                    </a:p>
                  </a:txBody>
                  <a:tcPr>
                    <a:solidFill>
                      <a:schemeClr val="accent5">
                        <a:lumMod val="20000"/>
                        <a:lumOff val="80000"/>
                      </a:schemeClr>
                    </a:solidFill>
                  </a:tcPr>
                </a:tc>
                <a:tc>
                  <a:txBody>
                    <a:bodyPr/>
                    <a:lstStyle/>
                    <a:p>
                      <a:pPr algn="r"/>
                      <a:r>
                        <a:rPr lang="nb-NO" sz="800" dirty="0" smtClean="0"/>
                        <a:t>1</a:t>
                      </a:r>
                      <a:endParaRPr lang="nb-NO" sz="800" dirty="0"/>
                    </a:p>
                  </a:txBody>
                  <a:tcPr>
                    <a:solidFill>
                      <a:schemeClr val="accent5">
                        <a:lumMod val="20000"/>
                        <a:lumOff val="80000"/>
                      </a:schemeClr>
                    </a:solidFill>
                  </a:tcPr>
                </a:tc>
                <a:tc>
                  <a:txBody>
                    <a:bodyPr/>
                    <a:lstStyle/>
                    <a:p>
                      <a:pPr algn="r"/>
                      <a:r>
                        <a:rPr lang="nb-NO" sz="800" dirty="0" smtClean="0"/>
                        <a:t>2</a:t>
                      </a:r>
                      <a:endParaRPr lang="nb-NO" sz="800" dirty="0">
                        <a:solidFill>
                          <a:schemeClr val="tx1"/>
                        </a:solidFill>
                      </a:endParaRPr>
                    </a:p>
                  </a:txBody>
                  <a:tcPr>
                    <a:solidFill>
                      <a:schemeClr val="accent5">
                        <a:lumMod val="20000"/>
                        <a:lumOff val="80000"/>
                      </a:schemeClr>
                    </a:solidFill>
                  </a:tcPr>
                </a:tc>
                <a:tc>
                  <a:txBody>
                    <a:bodyPr/>
                    <a:lstStyle/>
                    <a:p>
                      <a:pPr algn="r"/>
                      <a:r>
                        <a:rPr lang="nb-NO" sz="800" dirty="0" smtClean="0"/>
                        <a:t>3</a:t>
                      </a:r>
                      <a:endParaRPr lang="nb-NO" sz="800" dirty="0"/>
                    </a:p>
                    <a:p>
                      <a:pPr algn="r"/>
                      <a:endParaRPr lang="nb-NO" sz="800" dirty="0"/>
                    </a:p>
                  </a:txBody>
                  <a:tcPr>
                    <a:solidFill>
                      <a:schemeClr val="accent5">
                        <a:lumMod val="20000"/>
                        <a:lumOff val="80000"/>
                      </a:schemeClr>
                    </a:solidFill>
                  </a:tcPr>
                </a:tc>
                <a:tc>
                  <a:txBody>
                    <a:bodyPr/>
                    <a:lstStyle/>
                    <a:p>
                      <a:pPr algn="r"/>
                      <a:r>
                        <a:rPr lang="nb-NO" sz="800" dirty="0" smtClean="0"/>
                        <a:t>4</a:t>
                      </a:r>
                      <a:endParaRPr lang="nb-NO" sz="800" dirty="0"/>
                    </a:p>
                  </a:txBody>
                  <a:tcPr>
                    <a:solidFill>
                      <a:schemeClr val="accent5">
                        <a:lumMod val="20000"/>
                        <a:lumOff val="80000"/>
                      </a:schemeClr>
                    </a:solidFill>
                  </a:tcPr>
                </a:tc>
                <a:extLst>
                  <a:ext uri="{0D108BD9-81ED-4DB2-BD59-A6C34878D82A}">
                    <a16:rowId xmlns:a16="http://schemas.microsoft.com/office/drawing/2014/main" xmlns="" val="10001"/>
                  </a:ext>
                </a:extLst>
              </a:tr>
              <a:tr h="770556">
                <a:tc>
                  <a:txBody>
                    <a:bodyPr/>
                    <a:lstStyle/>
                    <a:p>
                      <a:r>
                        <a:rPr lang="nb-NO" sz="1200" dirty="0"/>
                        <a:t>6</a:t>
                      </a:r>
                    </a:p>
                    <a:p>
                      <a:endParaRPr lang="nb-NO" sz="1200" dirty="0"/>
                    </a:p>
                  </a:txBody>
                  <a:tcPr>
                    <a:solidFill>
                      <a:schemeClr val="bg1"/>
                    </a:solidFill>
                  </a:tcPr>
                </a:tc>
                <a:tc>
                  <a:txBody>
                    <a:bodyPr/>
                    <a:lstStyle/>
                    <a:p>
                      <a:pPr algn="r"/>
                      <a:r>
                        <a:rPr lang="nb-NO" sz="800" dirty="0" smtClean="0"/>
                        <a:t>5</a:t>
                      </a:r>
                      <a:endParaRPr lang="nb-NO" sz="800" dirty="0"/>
                    </a:p>
                  </a:txBody>
                  <a:tcPr>
                    <a:solidFill>
                      <a:schemeClr val="bg1"/>
                    </a:solidFill>
                  </a:tcPr>
                </a:tc>
                <a:tc>
                  <a:txBody>
                    <a:bodyPr/>
                    <a:lstStyle/>
                    <a:p>
                      <a:pPr algn="r"/>
                      <a:r>
                        <a:rPr lang="nb-NO" sz="800" dirty="0" smtClean="0"/>
                        <a:t>6</a:t>
                      </a:r>
                    </a:p>
                    <a:p>
                      <a:pPr algn="r"/>
                      <a:r>
                        <a:rPr lang="nb-NO" sz="800" dirty="0" smtClean="0"/>
                        <a:t>Samefolkets</a:t>
                      </a:r>
                      <a:r>
                        <a:rPr lang="nb-NO" sz="800" baseline="0" dirty="0" smtClean="0"/>
                        <a:t> dag</a:t>
                      </a:r>
                      <a:endParaRPr lang="nb-NO" sz="800" dirty="0"/>
                    </a:p>
                  </a:txBody>
                  <a:tcPr>
                    <a:solidFill>
                      <a:schemeClr val="bg1"/>
                    </a:solidFill>
                  </a:tcPr>
                </a:tc>
                <a:tc>
                  <a:txBody>
                    <a:bodyPr/>
                    <a:lstStyle/>
                    <a:p>
                      <a:pPr algn="r"/>
                      <a:r>
                        <a:rPr lang="nb-NO" sz="800" dirty="0" smtClean="0"/>
                        <a:t>7</a:t>
                      </a:r>
                      <a:endParaRPr lang="nb-NO" sz="800" dirty="0">
                        <a:solidFill>
                          <a:schemeClr val="tx1"/>
                        </a:solidFill>
                      </a:endParaRPr>
                    </a:p>
                    <a:p>
                      <a:pPr algn="r"/>
                      <a:endParaRPr lang="nb-NO" sz="800" dirty="0"/>
                    </a:p>
                  </a:txBody>
                  <a:tcPr>
                    <a:solidFill>
                      <a:schemeClr val="bg1"/>
                    </a:solidFill>
                  </a:tcPr>
                </a:tc>
                <a:tc>
                  <a:txBody>
                    <a:bodyPr/>
                    <a:lstStyle/>
                    <a:p>
                      <a:pPr algn="r"/>
                      <a:r>
                        <a:rPr lang="nb-NO" sz="700" dirty="0" smtClean="0"/>
                        <a:t>8</a:t>
                      </a:r>
                      <a:endParaRPr lang="nb-NO" sz="700" dirty="0"/>
                    </a:p>
                    <a:p>
                      <a:pPr algn="r"/>
                      <a:endParaRPr lang="nb-NO" sz="800" dirty="0"/>
                    </a:p>
                  </a:txBody>
                  <a:tcPr>
                    <a:solidFill>
                      <a:schemeClr val="bg1"/>
                    </a:solidFill>
                  </a:tcPr>
                </a:tc>
                <a:tc>
                  <a:txBody>
                    <a:bodyPr/>
                    <a:lstStyle/>
                    <a:p>
                      <a:pPr algn="r"/>
                      <a:r>
                        <a:rPr lang="nb-NO" sz="800" dirty="0" smtClean="0"/>
                        <a:t>9</a:t>
                      </a:r>
                    </a:p>
                    <a:p>
                      <a:pPr marL="0" marR="0" lvl="0" indent="0" algn="r" defTabSz="1007943" rtl="0" eaLnBrk="1" fontAlgn="auto" latinLnBrk="0" hangingPunct="1">
                        <a:lnSpc>
                          <a:spcPct val="100000"/>
                        </a:lnSpc>
                        <a:spcBef>
                          <a:spcPts val="0"/>
                        </a:spcBef>
                        <a:spcAft>
                          <a:spcPts val="0"/>
                        </a:spcAft>
                        <a:buClrTx/>
                        <a:buSzTx/>
                        <a:buFontTx/>
                        <a:buNone/>
                        <a:tabLst/>
                        <a:defRPr/>
                      </a:pPr>
                      <a:r>
                        <a:rPr lang="nb-NO" sz="800" dirty="0" smtClean="0"/>
                        <a:t>Karneval og fastelavn</a:t>
                      </a:r>
                    </a:p>
                    <a:p>
                      <a:pPr algn="r"/>
                      <a:endParaRPr lang="nb-NO" sz="800" dirty="0"/>
                    </a:p>
                  </a:txBody>
                  <a:tcPr>
                    <a:solidFill>
                      <a:schemeClr val="bg1"/>
                    </a:solidFill>
                  </a:tcPr>
                </a:tc>
                <a:tc>
                  <a:txBody>
                    <a:bodyPr/>
                    <a:lstStyle/>
                    <a:p>
                      <a:pPr algn="r"/>
                      <a:r>
                        <a:rPr lang="nb-NO" sz="800" dirty="0" smtClean="0"/>
                        <a:t>10</a:t>
                      </a:r>
                      <a:endParaRPr lang="nb-NO" sz="800" dirty="0"/>
                    </a:p>
                  </a:txBody>
                  <a:tcPr>
                    <a:solidFill>
                      <a:schemeClr val="bg1"/>
                    </a:solidFill>
                  </a:tcPr>
                </a:tc>
                <a:tc>
                  <a:txBody>
                    <a:bodyPr/>
                    <a:lstStyle/>
                    <a:p>
                      <a:pPr algn="r"/>
                      <a:r>
                        <a:rPr lang="nb-NO" sz="800" dirty="0" smtClean="0"/>
                        <a:t>11</a:t>
                      </a:r>
                    </a:p>
                    <a:p>
                      <a:pPr algn="r"/>
                      <a:r>
                        <a:rPr lang="nb-NO" sz="800" dirty="0" smtClean="0"/>
                        <a:t>Fastelavns søndag</a:t>
                      </a:r>
                      <a:endParaRPr lang="nb-NO" sz="800" dirty="0"/>
                    </a:p>
                  </a:txBody>
                  <a:tcPr>
                    <a:solidFill>
                      <a:schemeClr val="bg1"/>
                    </a:solidFill>
                  </a:tcPr>
                </a:tc>
                <a:extLst>
                  <a:ext uri="{0D108BD9-81ED-4DB2-BD59-A6C34878D82A}">
                    <a16:rowId xmlns:a16="http://schemas.microsoft.com/office/drawing/2014/main" xmlns="" val="10002"/>
                  </a:ext>
                </a:extLst>
              </a:tr>
              <a:tr h="690029">
                <a:tc>
                  <a:txBody>
                    <a:bodyPr/>
                    <a:lstStyle/>
                    <a:p>
                      <a:r>
                        <a:rPr lang="nb-NO" sz="1200" dirty="0"/>
                        <a:t>7</a:t>
                      </a:r>
                    </a:p>
                    <a:p>
                      <a:endParaRPr lang="nb-NO" sz="1200" dirty="0"/>
                    </a:p>
                  </a:txBody>
                  <a:tcPr>
                    <a:solidFill>
                      <a:schemeClr val="accent5">
                        <a:lumMod val="20000"/>
                        <a:lumOff val="80000"/>
                      </a:schemeClr>
                    </a:solidFill>
                  </a:tcPr>
                </a:tc>
                <a:tc>
                  <a:txBody>
                    <a:bodyPr/>
                    <a:lstStyle/>
                    <a:p>
                      <a:pPr algn="r"/>
                      <a:r>
                        <a:rPr lang="nb-NO" sz="800" dirty="0" smtClean="0"/>
                        <a:t>12</a:t>
                      </a:r>
                      <a:endParaRPr lang="nb-NO" sz="800" dirty="0"/>
                    </a:p>
                  </a:txBody>
                  <a:tcPr>
                    <a:solidFill>
                      <a:schemeClr val="accent5">
                        <a:lumMod val="20000"/>
                        <a:lumOff val="80000"/>
                      </a:schemeClr>
                    </a:solidFill>
                  </a:tcPr>
                </a:tc>
                <a:tc>
                  <a:txBody>
                    <a:bodyPr/>
                    <a:lstStyle/>
                    <a:p>
                      <a:pPr algn="r"/>
                      <a:r>
                        <a:rPr lang="nb-NO" sz="800" dirty="0" smtClean="0"/>
                        <a:t>13</a:t>
                      </a:r>
                      <a:endParaRPr lang="nb-NO" sz="800" dirty="0"/>
                    </a:p>
                  </a:txBody>
                  <a:tcPr>
                    <a:solidFill>
                      <a:schemeClr val="accent5">
                        <a:lumMod val="20000"/>
                        <a:lumOff val="80000"/>
                      </a:schemeClr>
                    </a:solidFill>
                  </a:tcPr>
                </a:tc>
                <a:tc>
                  <a:txBody>
                    <a:bodyPr/>
                    <a:lstStyle/>
                    <a:p>
                      <a:pPr algn="r"/>
                      <a:r>
                        <a:rPr lang="nb-NO" sz="800" dirty="0" smtClean="0"/>
                        <a:t>14</a:t>
                      </a:r>
                    </a:p>
                    <a:p>
                      <a:pPr algn="r"/>
                      <a:r>
                        <a:rPr lang="nb-NO" sz="800" dirty="0" smtClean="0"/>
                        <a:t>Valentins</a:t>
                      </a:r>
                      <a:r>
                        <a:rPr lang="nb-NO" sz="800" baseline="0" dirty="0" smtClean="0"/>
                        <a:t>dag</a:t>
                      </a:r>
                      <a:endParaRPr lang="nb-NO" sz="800" dirty="0"/>
                    </a:p>
                    <a:p>
                      <a:pPr algn="r"/>
                      <a:endParaRPr lang="nb-NO" sz="800" dirty="0"/>
                    </a:p>
                  </a:txBody>
                  <a:tcPr>
                    <a:solidFill>
                      <a:schemeClr val="accent5">
                        <a:lumMod val="20000"/>
                        <a:lumOff val="80000"/>
                      </a:schemeClr>
                    </a:solidFill>
                  </a:tcPr>
                </a:tc>
                <a:tc>
                  <a:txBody>
                    <a:bodyPr/>
                    <a:lstStyle/>
                    <a:p>
                      <a:pPr algn="r"/>
                      <a:r>
                        <a:rPr lang="nb-NO" sz="800" dirty="0" smtClean="0"/>
                        <a:t>15</a:t>
                      </a:r>
                      <a:endParaRPr lang="nb-NO" sz="800" dirty="0"/>
                    </a:p>
                  </a:txBody>
                  <a:tcPr>
                    <a:solidFill>
                      <a:schemeClr val="accent5">
                        <a:lumMod val="20000"/>
                        <a:lumOff val="80000"/>
                      </a:schemeClr>
                    </a:solidFill>
                  </a:tcPr>
                </a:tc>
                <a:tc>
                  <a:txBody>
                    <a:bodyPr/>
                    <a:lstStyle/>
                    <a:p>
                      <a:pPr algn="r"/>
                      <a:r>
                        <a:rPr lang="nb-NO" sz="800" dirty="0" smtClean="0"/>
                        <a:t>16</a:t>
                      </a:r>
                      <a:endParaRPr lang="nb-NO" sz="800" dirty="0"/>
                    </a:p>
                    <a:p>
                      <a:pPr algn="r"/>
                      <a:endParaRPr lang="nb-NO" sz="800" dirty="0"/>
                    </a:p>
                  </a:txBody>
                  <a:tcPr>
                    <a:solidFill>
                      <a:schemeClr val="accent5">
                        <a:lumMod val="20000"/>
                        <a:lumOff val="80000"/>
                      </a:schemeClr>
                    </a:solidFill>
                  </a:tcPr>
                </a:tc>
                <a:tc>
                  <a:txBody>
                    <a:bodyPr/>
                    <a:lstStyle/>
                    <a:p>
                      <a:pPr algn="r"/>
                      <a:r>
                        <a:rPr lang="nb-NO" sz="800" dirty="0" smtClean="0"/>
                        <a:t>17</a:t>
                      </a:r>
                      <a:endParaRPr lang="nb-NO" sz="800" dirty="0"/>
                    </a:p>
                  </a:txBody>
                  <a:tcPr>
                    <a:solidFill>
                      <a:schemeClr val="accent5">
                        <a:lumMod val="20000"/>
                        <a:lumOff val="80000"/>
                      </a:schemeClr>
                    </a:solidFill>
                  </a:tcPr>
                </a:tc>
                <a:tc>
                  <a:txBody>
                    <a:bodyPr/>
                    <a:lstStyle/>
                    <a:p>
                      <a:pPr algn="r"/>
                      <a:r>
                        <a:rPr lang="nb-NO" sz="800" dirty="0" smtClean="0"/>
                        <a:t>18</a:t>
                      </a:r>
                      <a:endParaRPr lang="nb-NO" sz="800" dirty="0"/>
                    </a:p>
                  </a:txBody>
                  <a:tcPr>
                    <a:solidFill>
                      <a:schemeClr val="accent5">
                        <a:lumMod val="20000"/>
                        <a:lumOff val="80000"/>
                      </a:schemeClr>
                    </a:solidFill>
                  </a:tcPr>
                </a:tc>
                <a:extLst>
                  <a:ext uri="{0D108BD9-81ED-4DB2-BD59-A6C34878D82A}">
                    <a16:rowId xmlns:a16="http://schemas.microsoft.com/office/drawing/2014/main" xmlns="" val="10003"/>
                  </a:ext>
                </a:extLst>
              </a:tr>
              <a:tr h="690029">
                <a:tc>
                  <a:txBody>
                    <a:bodyPr/>
                    <a:lstStyle/>
                    <a:p>
                      <a:r>
                        <a:rPr lang="nb-NO" sz="1200" dirty="0" smtClean="0"/>
                        <a:t>8</a:t>
                      </a:r>
                      <a:endParaRPr lang="nb-NO" sz="1200" dirty="0"/>
                    </a:p>
                    <a:p>
                      <a:endParaRPr lang="nb-NO" sz="800" dirty="0"/>
                    </a:p>
                  </a:txBody>
                  <a:tcPr>
                    <a:solidFill>
                      <a:schemeClr val="bg1"/>
                    </a:solidFill>
                  </a:tcPr>
                </a:tc>
                <a:tc>
                  <a:txBody>
                    <a:bodyPr/>
                    <a:lstStyle/>
                    <a:p>
                      <a:pPr algn="r"/>
                      <a:r>
                        <a:rPr lang="nb-NO" sz="800" dirty="0" smtClean="0"/>
                        <a:t>19</a:t>
                      </a:r>
                      <a:endParaRPr lang="nb-NO" sz="800" dirty="0"/>
                    </a:p>
                  </a:txBody>
                  <a:tcPr>
                    <a:solidFill>
                      <a:schemeClr val="bg1"/>
                    </a:solidFill>
                  </a:tcPr>
                </a:tc>
                <a:tc>
                  <a:txBody>
                    <a:bodyPr/>
                    <a:lstStyle/>
                    <a:p>
                      <a:pPr algn="r"/>
                      <a:r>
                        <a:rPr lang="nb-NO" sz="800" dirty="0" smtClean="0"/>
                        <a:t>20</a:t>
                      </a:r>
                      <a:endParaRPr lang="nb-NO" sz="800" dirty="0"/>
                    </a:p>
                  </a:txBody>
                  <a:tcPr>
                    <a:solidFill>
                      <a:schemeClr val="bg1"/>
                    </a:solidFill>
                  </a:tcPr>
                </a:tc>
                <a:tc>
                  <a:txBody>
                    <a:bodyPr/>
                    <a:lstStyle/>
                    <a:p>
                      <a:pPr algn="r"/>
                      <a:r>
                        <a:rPr lang="nb-NO" sz="800" dirty="0" smtClean="0"/>
                        <a:t>21</a:t>
                      </a:r>
                      <a:endParaRPr lang="nb-NO" sz="800" dirty="0"/>
                    </a:p>
                  </a:txBody>
                  <a:tcPr>
                    <a:solidFill>
                      <a:schemeClr val="bg1"/>
                    </a:solidFill>
                  </a:tcPr>
                </a:tc>
                <a:tc>
                  <a:txBody>
                    <a:bodyPr/>
                    <a:lstStyle/>
                    <a:p>
                      <a:pPr algn="r"/>
                      <a:r>
                        <a:rPr lang="nb-NO" sz="800" dirty="0" smtClean="0"/>
                        <a:t>22</a:t>
                      </a:r>
                      <a:endParaRPr lang="nb-NO" sz="800" dirty="0"/>
                    </a:p>
                  </a:txBody>
                  <a:tcPr>
                    <a:solidFill>
                      <a:schemeClr val="bg1"/>
                    </a:solidFill>
                  </a:tcPr>
                </a:tc>
                <a:tc>
                  <a:txBody>
                    <a:bodyPr/>
                    <a:lstStyle/>
                    <a:p>
                      <a:pPr algn="r"/>
                      <a:r>
                        <a:rPr lang="nb-NO" sz="800" dirty="0" smtClean="0"/>
                        <a:t>23</a:t>
                      </a:r>
                      <a:endParaRPr lang="nb-NO" sz="800" dirty="0"/>
                    </a:p>
                  </a:txBody>
                  <a:tcPr>
                    <a:solidFill>
                      <a:schemeClr val="bg1"/>
                    </a:solidFill>
                  </a:tcPr>
                </a:tc>
                <a:tc>
                  <a:txBody>
                    <a:bodyPr/>
                    <a:lstStyle/>
                    <a:p>
                      <a:pPr algn="r"/>
                      <a:r>
                        <a:rPr lang="nb-NO" sz="800" dirty="0" smtClean="0"/>
                        <a:t>24</a:t>
                      </a:r>
                      <a:endParaRPr lang="nb-NO" sz="800" dirty="0"/>
                    </a:p>
                  </a:txBody>
                  <a:tcPr>
                    <a:solidFill>
                      <a:schemeClr val="bg1"/>
                    </a:solidFill>
                  </a:tcPr>
                </a:tc>
                <a:tc>
                  <a:txBody>
                    <a:bodyPr/>
                    <a:lstStyle/>
                    <a:p>
                      <a:pPr algn="r"/>
                      <a:r>
                        <a:rPr lang="nb-NO" sz="800" dirty="0" smtClean="0"/>
                        <a:t>25</a:t>
                      </a:r>
                      <a:endParaRPr lang="nb-NO" sz="800" dirty="0"/>
                    </a:p>
                  </a:txBody>
                  <a:tcPr>
                    <a:solidFill>
                      <a:schemeClr val="bg1"/>
                    </a:solidFill>
                  </a:tcPr>
                </a:tc>
                <a:extLst>
                  <a:ext uri="{0D108BD9-81ED-4DB2-BD59-A6C34878D82A}">
                    <a16:rowId xmlns:a16="http://schemas.microsoft.com/office/drawing/2014/main" xmlns="" val="10004"/>
                  </a:ext>
                </a:extLst>
              </a:tr>
              <a:tr h="690029">
                <a:tc>
                  <a:txBody>
                    <a:bodyPr/>
                    <a:lstStyle/>
                    <a:p>
                      <a:r>
                        <a:rPr lang="nb-NO" sz="1200" dirty="0"/>
                        <a:t>9</a:t>
                      </a:r>
                    </a:p>
                    <a:p>
                      <a:endParaRPr lang="nb-NO" sz="1200" dirty="0"/>
                    </a:p>
                  </a:txBody>
                  <a:tcPr>
                    <a:solidFill>
                      <a:schemeClr val="accent5">
                        <a:lumMod val="20000"/>
                        <a:lumOff val="80000"/>
                      </a:schemeClr>
                    </a:solidFill>
                  </a:tcPr>
                </a:tc>
                <a:tc>
                  <a:txBody>
                    <a:bodyPr/>
                    <a:lstStyle/>
                    <a:p>
                      <a:pPr algn="r"/>
                      <a:r>
                        <a:rPr lang="nb-NO" sz="800" dirty="0" smtClean="0"/>
                        <a:t>26</a:t>
                      </a:r>
                      <a:endParaRPr lang="nb-NO" sz="800" dirty="0"/>
                    </a:p>
                  </a:txBody>
                  <a:tcPr>
                    <a:solidFill>
                      <a:schemeClr val="accent5">
                        <a:lumMod val="20000"/>
                        <a:lumOff val="80000"/>
                      </a:schemeClr>
                    </a:solidFill>
                  </a:tcPr>
                </a:tc>
                <a:tc>
                  <a:txBody>
                    <a:bodyPr/>
                    <a:lstStyle/>
                    <a:p>
                      <a:pPr algn="r"/>
                      <a:r>
                        <a:rPr lang="nb-NO" sz="800" dirty="0" smtClean="0"/>
                        <a:t>27</a:t>
                      </a:r>
                      <a:endParaRPr lang="nb-NO" sz="800" dirty="0"/>
                    </a:p>
                  </a:txBody>
                  <a:tcPr>
                    <a:solidFill>
                      <a:schemeClr val="accent5">
                        <a:lumMod val="20000"/>
                        <a:lumOff val="80000"/>
                      </a:schemeClr>
                    </a:solidFill>
                  </a:tcPr>
                </a:tc>
                <a:tc>
                  <a:txBody>
                    <a:bodyPr/>
                    <a:lstStyle/>
                    <a:p>
                      <a:pPr algn="r"/>
                      <a:r>
                        <a:rPr lang="nb-NO" sz="800" dirty="0" smtClean="0"/>
                        <a:t>28</a:t>
                      </a:r>
                      <a:endParaRPr lang="nb-NO" sz="800" dirty="0"/>
                    </a:p>
                  </a:txBody>
                  <a:tcPr>
                    <a:solidFill>
                      <a:schemeClr val="accent5">
                        <a:lumMod val="20000"/>
                        <a:lumOff val="80000"/>
                      </a:schemeClr>
                    </a:solidFill>
                  </a:tcPr>
                </a:tc>
                <a:tc>
                  <a:txBody>
                    <a:bodyPr/>
                    <a:lstStyle/>
                    <a:p>
                      <a:pPr algn="r"/>
                      <a:r>
                        <a:rPr lang="nb-NO" sz="800" dirty="0" smtClean="0"/>
                        <a:t>29</a:t>
                      </a:r>
                    </a:p>
                    <a:p>
                      <a:pPr algn="r"/>
                      <a:endParaRPr lang="nb-NO" sz="800" dirty="0"/>
                    </a:p>
                  </a:txBody>
                  <a:tcPr>
                    <a:solidFill>
                      <a:schemeClr val="accent5">
                        <a:lumMod val="20000"/>
                        <a:lumOff val="80000"/>
                      </a:schemeClr>
                    </a:solidFill>
                  </a:tcPr>
                </a:tc>
                <a:tc>
                  <a:txBody>
                    <a:bodyPr/>
                    <a:lstStyle/>
                    <a:p>
                      <a:pPr algn="r"/>
                      <a:endParaRPr lang="nb-NO" sz="800" dirty="0"/>
                    </a:p>
                  </a:txBody>
                  <a:tcPr>
                    <a:solidFill>
                      <a:schemeClr val="accent5">
                        <a:lumMod val="20000"/>
                        <a:lumOff val="80000"/>
                      </a:schemeClr>
                    </a:solidFill>
                  </a:tcPr>
                </a:tc>
                <a:tc>
                  <a:txBody>
                    <a:bodyPr/>
                    <a:lstStyle/>
                    <a:p>
                      <a:pPr algn="r"/>
                      <a:endParaRPr lang="nb-NO" sz="800" dirty="0"/>
                    </a:p>
                  </a:txBody>
                  <a:tcPr>
                    <a:solidFill>
                      <a:schemeClr val="accent5">
                        <a:lumMod val="20000"/>
                        <a:lumOff val="80000"/>
                      </a:schemeClr>
                    </a:solidFill>
                  </a:tcPr>
                </a:tc>
                <a:tc>
                  <a:txBody>
                    <a:bodyPr/>
                    <a:lstStyle/>
                    <a:p>
                      <a:pPr algn="r"/>
                      <a:endParaRPr lang="nb-NO" sz="800" dirty="0"/>
                    </a:p>
                  </a:txBody>
                  <a:tcPr>
                    <a:solidFill>
                      <a:schemeClr val="accent5">
                        <a:lumMod val="20000"/>
                        <a:lumOff val="80000"/>
                      </a:schemeClr>
                    </a:solidFill>
                  </a:tcPr>
                </a:tc>
                <a:extLst>
                  <a:ext uri="{0D108BD9-81ED-4DB2-BD59-A6C34878D82A}">
                    <a16:rowId xmlns:a16="http://schemas.microsoft.com/office/drawing/2014/main" xmlns="" val="10005"/>
                  </a:ext>
                </a:extLst>
              </a:tr>
            </a:tbl>
          </a:graphicData>
        </a:graphic>
      </p:graphicFrame>
      <p:sp>
        <p:nvSpPr>
          <p:cNvPr id="3" name="Rektangel 2"/>
          <p:cNvSpPr/>
          <p:nvPr/>
        </p:nvSpPr>
        <p:spPr>
          <a:xfrm>
            <a:off x="354545" y="6353733"/>
            <a:ext cx="4555395" cy="824841"/>
          </a:xfrm>
          <a:prstGeom prst="rect">
            <a:avLst/>
          </a:prstGeom>
        </p:spPr>
        <p:txBody>
          <a:bodyPr wrap="square">
            <a:spAutoFit/>
          </a:bodyPr>
          <a:lstStyle/>
          <a:p>
            <a:r>
              <a:rPr lang="nb-NO" sz="1400" b="1" dirty="0">
                <a:latin typeface="Ink Free" panose="03080402000500000000" pitchFamily="66" charset="0"/>
              </a:rPr>
              <a:t>Det man hører glemmer man, det man ser husker man, det man gjør forstår man» - Loris </a:t>
            </a:r>
            <a:r>
              <a:rPr lang="nb-NO" sz="1400" b="1" dirty="0" err="1">
                <a:latin typeface="Ink Free" panose="03080402000500000000" pitchFamily="66" charset="0"/>
              </a:rPr>
              <a:t>Malaguzzi</a:t>
            </a:r>
            <a:r>
              <a:rPr lang="nb-NO" sz="1400" b="1" dirty="0">
                <a:latin typeface="Ink Free" panose="03080402000500000000" pitchFamily="66" charset="0"/>
              </a:rPr>
              <a:t> </a:t>
            </a:r>
          </a:p>
          <a:p>
            <a:endParaRPr lang="nb-NO" dirty="0"/>
          </a:p>
        </p:txBody>
      </p:sp>
      <p:pic>
        <p:nvPicPr>
          <p:cNvPr id="7" name="Bild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40301" y="5400279"/>
            <a:ext cx="2542542" cy="1906907"/>
          </a:xfrm>
          <a:prstGeom prst="rect">
            <a:avLst/>
          </a:prstGeom>
          <a:ln>
            <a:noFill/>
          </a:ln>
          <a:effectLst>
            <a:softEdge rad="112500"/>
          </a:effectLst>
        </p:spPr>
      </p:pic>
      <p:pic>
        <p:nvPicPr>
          <p:cNvPr id="6" name="Bild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496" y="142210"/>
            <a:ext cx="1707159" cy="2276212"/>
          </a:xfrm>
          <a:prstGeom prst="rect">
            <a:avLst/>
          </a:prstGeom>
          <a:ln>
            <a:noFill/>
          </a:ln>
          <a:effectLst>
            <a:softEdge rad="112500"/>
          </a:effectLst>
        </p:spPr>
      </p:pic>
    </p:spTree>
    <p:extLst>
      <p:ext uri="{BB962C8B-B14F-4D97-AF65-F5344CB8AC3E}">
        <p14:creationId xmlns:p14="http://schemas.microsoft.com/office/powerpoint/2010/main" val="41359120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sp>
        <p:nvSpPr>
          <p:cNvPr id="2" name="Tittel 1"/>
          <p:cNvSpPr>
            <a:spLocks noGrp="1"/>
          </p:cNvSpPr>
          <p:nvPr>
            <p:ph type="title"/>
          </p:nvPr>
        </p:nvSpPr>
        <p:spPr>
          <a:xfrm>
            <a:off x="310762" y="361049"/>
            <a:ext cx="9197656" cy="840259"/>
          </a:xfrm>
        </p:spPr>
        <p:txBody>
          <a:bodyPr>
            <a:normAutofit/>
          </a:bodyPr>
          <a:lstStyle/>
          <a:p>
            <a:pPr algn="ctr"/>
            <a:r>
              <a:rPr lang="nb-NO" dirty="0" smtClean="0">
                <a:solidFill>
                  <a:schemeClr val="tx1"/>
                </a:solidFill>
                <a:latin typeface="Ink Free" panose="03080402000500000000" pitchFamily="66" charset="0"/>
              </a:rPr>
              <a:t>NYTT LIV</a:t>
            </a:r>
            <a:endParaRPr lang="nb-NO" dirty="0">
              <a:solidFill>
                <a:schemeClr val="tx1"/>
              </a:solidFill>
              <a:latin typeface="Ink Free" panose="03080402000500000000" pitchFamily="66" charset="0"/>
            </a:endParaRPr>
          </a:p>
        </p:txBody>
      </p:sp>
      <p:sp>
        <p:nvSpPr>
          <p:cNvPr id="7" name="Plassholder for innhold 6"/>
          <p:cNvSpPr>
            <a:spLocks noGrp="1"/>
          </p:cNvSpPr>
          <p:nvPr>
            <p:ph sz="half" idx="1"/>
          </p:nvPr>
        </p:nvSpPr>
        <p:spPr>
          <a:xfrm>
            <a:off x="3595405" y="3827895"/>
            <a:ext cx="3508871" cy="3395141"/>
          </a:xfrm>
          <a:solidFill>
            <a:schemeClr val="accent5">
              <a:lumMod val="60000"/>
              <a:lumOff val="40000"/>
            </a:schemeClr>
          </a:solidFill>
        </p:spPr>
        <p:txBody>
          <a:bodyPr>
            <a:normAutofit/>
          </a:bodyPr>
          <a:lstStyle/>
          <a:p>
            <a:pPr marL="0" indent="0">
              <a:buNone/>
            </a:pPr>
            <a:r>
              <a:rPr lang="nb-NO" sz="1300" b="1" dirty="0" smtClean="0">
                <a:latin typeface="Ink Free" panose="03080402000500000000" pitchFamily="66" charset="0"/>
              </a:rPr>
              <a:t>Ideboks:</a:t>
            </a:r>
            <a:endParaRPr lang="nb-NO" sz="1300" dirty="0">
              <a:solidFill>
                <a:schemeClr val="tx1"/>
              </a:solidFill>
              <a:latin typeface="Ink Free" panose="03080402000500000000" pitchFamily="66" charset="0"/>
            </a:endParaRPr>
          </a:p>
          <a:p>
            <a:pPr>
              <a:buFont typeface="Wingdings" panose="05000000000000000000" pitchFamily="2" charset="2"/>
              <a:buChar char="Ø"/>
            </a:pPr>
            <a:r>
              <a:rPr lang="nb-NO" sz="1400" dirty="0">
                <a:solidFill>
                  <a:schemeClr val="tx1"/>
                </a:solidFill>
                <a:latin typeface="Ink Free" panose="03080402000500000000" pitchFamily="66" charset="0"/>
              </a:rPr>
              <a:t>Vi ruger frem kyllinger, og undrer oss sammen om prosessen fra egg til kylling.</a:t>
            </a:r>
          </a:p>
          <a:p>
            <a:pPr>
              <a:spcAft>
                <a:spcPts val="0"/>
              </a:spcAft>
              <a:buFont typeface="Wingdings" panose="05000000000000000000" pitchFamily="2" charset="2"/>
              <a:buChar char="Ø"/>
            </a:pPr>
            <a:r>
              <a:rPr lang="nb-NO" sz="1400" dirty="0">
                <a:solidFill>
                  <a:schemeClr val="tx1"/>
                </a:solidFill>
                <a:latin typeface="Ink Free" panose="03080402000500000000" pitchFamily="66" charset="0"/>
                <a:ea typeface="Times New Roman" panose="02020603050405020304" pitchFamily="18" charset="0"/>
                <a:cs typeface="Times New Roman" panose="02020603050405020304" pitchFamily="18" charset="0"/>
              </a:rPr>
              <a:t>Vi snakker om "hvem er jeg, og hvordan ble jeg til</a:t>
            </a:r>
            <a:r>
              <a:rPr lang="nb-NO" sz="1400" dirty="0" smtClean="0">
                <a:solidFill>
                  <a:schemeClr val="tx1"/>
                </a:solidFill>
                <a:latin typeface="Ink Free" panose="03080402000500000000" pitchFamily="66" charset="0"/>
                <a:ea typeface="Times New Roman" panose="02020603050405020304" pitchFamily="18" charset="0"/>
                <a:cs typeface="Times New Roman" panose="02020603050405020304" pitchFamily="18" charset="0"/>
              </a:rPr>
              <a:t>?»</a:t>
            </a:r>
          </a:p>
          <a:p>
            <a:pPr>
              <a:spcAft>
                <a:spcPts val="0"/>
              </a:spcAft>
              <a:buFont typeface="Wingdings" panose="05000000000000000000" pitchFamily="2" charset="2"/>
              <a:buChar char="Ø"/>
            </a:pPr>
            <a:r>
              <a:rPr lang="nb-NO" sz="1400" dirty="0" smtClean="0">
                <a:latin typeface="Ink Free" panose="03080402000500000000" pitchFamily="66" charset="0"/>
                <a:ea typeface="Times New Roman" panose="02020603050405020304" pitchFamily="18" charset="0"/>
                <a:cs typeface="Times New Roman" panose="02020603050405020304" pitchFamily="18" charset="0"/>
              </a:rPr>
              <a:t>Hva skal til for at jeg har det bra?</a:t>
            </a:r>
            <a:endParaRPr lang="nb-NO" sz="1400" dirty="0">
              <a:solidFill>
                <a:schemeClr val="tx1"/>
              </a:solidFill>
              <a:latin typeface="Ink Free" panose="03080402000500000000" pitchFamily="66" charset="0"/>
              <a:ea typeface="Times New Roman" panose="02020603050405020304" pitchFamily="18" charset="0"/>
              <a:cs typeface="Times New Roman" panose="02020603050405020304" pitchFamily="18" charset="0"/>
            </a:endParaRPr>
          </a:p>
          <a:p>
            <a:pPr>
              <a:spcAft>
                <a:spcPts val="0"/>
              </a:spcAft>
              <a:buFont typeface="Wingdings" panose="05000000000000000000" pitchFamily="2" charset="2"/>
              <a:buChar char="Ø"/>
            </a:pPr>
            <a:r>
              <a:rPr lang="nb-NO" sz="1400" dirty="0">
                <a:solidFill>
                  <a:schemeClr val="tx1"/>
                </a:solidFill>
                <a:latin typeface="Ink Free" panose="03080402000500000000" pitchFamily="66" charset="0"/>
                <a:ea typeface="Times New Roman" panose="02020603050405020304" pitchFamily="18" charset="0"/>
                <a:cs typeface="Times New Roman" panose="02020603050405020304" pitchFamily="18" charset="0"/>
              </a:rPr>
              <a:t>Egget som symbol på liv</a:t>
            </a:r>
          </a:p>
          <a:p>
            <a:pPr>
              <a:buFont typeface="Wingdings" panose="05000000000000000000" pitchFamily="2" charset="2"/>
              <a:buChar char="Ø"/>
            </a:pPr>
            <a:r>
              <a:rPr lang="nb-NO" sz="1400" dirty="0" err="1" smtClean="0">
                <a:latin typeface="Ink Free" panose="03080402000500000000" pitchFamily="66" charset="0"/>
                <a:cs typeface="Times New Roman" panose="02020603050405020304" pitchFamily="18" charset="0"/>
              </a:rPr>
              <a:t>Bålsertifikat</a:t>
            </a:r>
            <a:r>
              <a:rPr lang="nb-NO" sz="1400" dirty="0" smtClean="0">
                <a:latin typeface="Ink Free" panose="03080402000500000000" pitchFamily="66" charset="0"/>
                <a:cs typeface="Times New Roman" panose="02020603050405020304" pitchFamily="18" charset="0"/>
              </a:rPr>
              <a:t> for 4 åringene.</a:t>
            </a:r>
          </a:p>
          <a:p>
            <a:pPr>
              <a:buFont typeface="Wingdings" panose="05000000000000000000" pitchFamily="2" charset="2"/>
              <a:buChar char="Ø"/>
            </a:pPr>
            <a:r>
              <a:rPr lang="nb-NO" sz="1400" dirty="0" smtClean="0">
                <a:latin typeface="Ink Free" panose="03080402000500000000" pitchFamily="66" charset="0"/>
                <a:cs typeface="Times New Roman" panose="02020603050405020304" pitchFamily="18" charset="0"/>
              </a:rPr>
              <a:t>Selvstendighetsbevis for </a:t>
            </a:r>
            <a:r>
              <a:rPr lang="nb-NO" sz="1400" dirty="0" err="1" smtClean="0">
                <a:latin typeface="Ink Free" panose="03080402000500000000" pitchFamily="66" charset="0"/>
                <a:cs typeface="Times New Roman" panose="02020603050405020304" pitchFamily="18" charset="0"/>
              </a:rPr>
              <a:t>maxi</a:t>
            </a:r>
            <a:r>
              <a:rPr lang="nb-NO" sz="1400" dirty="0" smtClean="0">
                <a:latin typeface="Ink Free" panose="03080402000500000000" pitchFamily="66" charset="0"/>
                <a:cs typeface="Times New Roman" panose="02020603050405020304" pitchFamily="18" charset="0"/>
              </a:rPr>
              <a:t>.</a:t>
            </a:r>
            <a:endParaRPr lang="nb-NO" sz="1400" dirty="0">
              <a:latin typeface="Ink Free" panose="03080402000500000000" pitchFamily="66" charset="0"/>
              <a:cs typeface="Times New Roman" panose="02020603050405020304" pitchFamily="18" charset="0"/>
            </a:endParaRPr>
          </a:p>
          <a:p>
            <a:pPr>
              <a:buFont typeface="Wingdings" panose="05000000000000000000" pitchFamily="2" charset="2"/>
              <a:buChar char="Ø"/>
            </a:pPr>
            <a:r>
              <a:rPr lang="nb-NO" sz="1400" dirty="0" smtClean="0">
                <a:solidFill>
                  <a:schemeClr val="tx1"/>
                </a:solidFill>
                <a:latin typeface="Ink Free" panose="03080402000500000000" pitchFamily="66" charset="0"/>
                <a:cs typeface="Times New Roman" panose="02020603050405020304" pitchFamily="18" charset="0"/>
              </a:rPr>
              <a:t>Hvorfor er vann så viktig?</a:t>
            </a:r>
            <a:endParaRPr lang="nb-NO" sz="1400" dirty="0">
              <a:solidFill>
                <a:schemeClr val="tx1"/>
              </a:solidFill>
              <a:latin typeface="Ink Free" panose="03080402000500000000" pitchFamily="66" charset="0"/>
            </a:endParaRPr>
          </a:p>
        </p:txBody>
      </p:sp>
      <p:sp>
        <p:nvSpPr>
          <p:cNvPr id="8" name="Plassholder for innhold 7"/>
          <p:cNvSpPr>
            <a:spLocks noGrp="1"/>
          </p:cNvSpPr>
          <p:nvPr>
            <p:ph sz="half" idx="2"/>
          </p:nvPr>
        </p:nvSpPr>
        <p:spPr>
          <a:xfrm>
            <a:off x="310762" y="1201308"/>
            <a:ext cx="6579176" cy="3162212"/>
          </a:xfrm>
        </p:spPr>
        <p:txBody>
          <a:bodyPr>
            <a:normAutofit/>
          </a:bodyPr>
          <a:lstStyle/>
          <a:p>
            <a:pPr marL="0" indent="0">
              <a:buNone/>
            </a:pPr>
            <a:r>
              <a:rPr lang="nb-NO" sz="1300" b="1" dirty="0" smtClean="0">
                <a:latin typeface="Ink Free" panose="03080402000500000000" pitchFamily="66" charset="0"/>
              </a:rPr>
              <a:t>F</a:t>
            </a:r>
            <a:r>
              <a:rPr lang="nb-NO" sz="1300" b="1" dirty="0" smtClean="0">
                <a:solidFill>
                  <a:schemeClr val="tx1"/>
                </a:solidFill>
                <a:latin typeface="Ink Free" panose="03080402000500000000" pitchFamily="66" charset="0"/>
              </a:rPr>
              <a:t>okus fra Rammeplanen: Etikk, religion og filosofi</a:t>
            </a:r>
            <a:endParaRPr lang="nb-NO" sz="1300" b="1" dirty="0">
              <a:solidFill>
                <a:schemeClr val="tx1"/>
              </a:solidFill>
              <a:latin typeface="Ink Free" panose="03080402000500000000" pitchFamily="66" charset="0"/>
            </a:endParaRPr>
          </a:p>
          <a:p>
            <a:pPr>
              <a:buFont typeface="Wingdings" panose="05000000000000000000" pitchFamily="2" charset="2"/>
              <a:buChar char="Ø"/>
            </a:pPr>
            <a:r>
              <a:rPr lang="nb-NO" sz="1300" dirty="0">
                <a:solidFill>
                  <a:schemeClr val="tx1"/>
                </a:solidFill>
                <a:latin typeface="Ink Free" panose="03080402000500000000" pitchFamily="66" charset="0"/>
              </a:rPr>
              <a:t>Påskefortellinger/sanger og tradisjoner knyttet til </a:t>
            </a:r>
            <a:r>
              <a:rPr lang="nb-NO" sz="1300" dirty="0" smtClean="0">
                <a:solidFill>
                  <a:schemeClr val="tx1"/>
                </a:solidFill>
                <a:latin typeface="Ink Free" panose="03080402000500000000" pitchFamily="66" charset="0"/>
              </a:rPr>
              <a:t>påsken.</a:t>
            </a:r>
            <a:endParaRPr lang="nb-NO" sz="1300" dirty="0">
              <a:solidFill>
                <a:schemeClr val="tx1"/>
              </a:solidFill>
              <a:latin typeface="Ink Free" panose="03080402000500000000" pitchFamily="66" charset="0"/>
            </a:endParaRPr>
          </a:p>
          <a:p>
            <a:pPr>
              <a:buFont typeface="Wingdings" panose="05000000000000000000" pitchFamily="2" charset="2"/>
              <a:buChar char="Ø"/>
            </a:pPr>
            <a:r>
              <a:rPr lang="nb-NO" sz="1300" dirty="0">
                <a:solidFill>
                  <a:schemeClr val="tx1"/>
                </a:solidFill>
                <a:latin typeface="Ink Free" panose="03080402000500000000" pitchFamily="66" charset="0"/>
              </a:rPr>
              <a:t>Utforske og undre oss rundt eksistensielle, etiske og filosofiske spørsmål.</a:t>
            </a:r>
          </a:p>
          <a:p>
            <a:pPr>
              <a:buFont typeface="Wingdings" panose="05000000000000000000" pitchFamily="2" charset="2"/>
              <a:buChar char="Ø"/>
            </a:pPr>
            <a:r>
              <a:rPr lang="nb-NO" sz="1300" dirty="0">
                <a:solidFill>
                  <a:schemeClr val="tx1"/>
                </a:solidFill>
                <a:latin typeface="Ink Free" panose="03080402000500000000" pitchFamily="66" charset="0"/>
              </a:rPr>
              <a:t>Gi barna kjennskap og begynnende forståelse for grunnleggende normer og verdier som å dele, være venner og behandle seg selv og omgivelsene med omtanke og </a:t>
            </a:r>
            <a:r>
              <a:rPr lang="nb-NO" sz="1300" dirty="0" smtClean="0">
                <a:latin typeface="Ink Free" panose="03080402000500000000" pitchFamily="66" charset="0"/>
              </a:rPr>
              <a:t>respekt</a:t>
            </a:r>
            <a:r>
              <a:rPr lang="nb-NO" sz="1300" dirty="0" smtClean="0">
                <a:solidFill>
                  <a:schemeClr val="tx1"/>
                </a:solidFill>
                <a:latin typeface="Ink Free" panose="03080402000500000000" pitchFamily="66" charset="0"/>
              </a:rPr>
              <a:t>.</a:t>
            </a:r>
            <a:endParaRPr lang="nb-NO" sz="1300" dirty="0">
              <a:solidFill>
                <a:schemeClr val="tx1"/>
              </a:solidFill>
              <a:latin typeface="Ink Free" panose="03080402000500000000" pitchFamily="66" charset="0"/>
            </a:endParaRPr>
          </a:p>
          <a:p>
            <a:pPr>
              <a:buFont typeface="Wingdings" panose="05000000000000000000" pitchFamily="2" charset="2"/>
              <a:buChar char="Ø"/>
            </a:pPr>
            <a:r>
              <a:rPr lang="nb-NO" sz="1300" dirty="0">
                <a:solidFill>
                  <a:schemeClr val="tx1"/>
                </a:solidFill>
                <a:latin typeface="Ink Free" panose="03080402000500000000" pitchFamily="66" charset="0"/>
              </a:rPr>
              <a:t>Voksne hjelper barna å finne gode måter å løse konflikter på</a:t>
            </a:r>
          </a:p>
          <a:p>
            <a:pPr>
              <a:buFont typeface="Wingdings" panose="05000000000000000000" pitchFamily="2" charset="2"/>
              <a:buChar char="Ø"/>
            </a:pPr>
            <a:r>
              <a:rPr lang="nb-NO" sz="1300" dirty="0">
                <a:solidFill>
                  <a:schemeClr val="tx1"/>
                </a:solidFill>
                <a:latin typeface="Ink Free" panose="03080402000500000000" pitchFamily="66" charset="0"/>
              </a:rPr>
              <a:t>Å bli kjent med religioner og livssyn som er representert i </a:t>
            </a:r>
            <a:r>
              <a:rPr lang="nb-NO" sz="1300" dirty="0" smtClean="0">
                <a:solidFill>
                  <a:schemeClr val="tx1"/>
                </a:solidFill>
                <a:latin typeface="Ink Free" panose="03080402000500000000" pitchFamily="66" charset="0"/>
              </a:rPr>
              <a:t>barnegruppen</a:t>
            </a:r>
          </a:p>
          <a:p>
            <a:pPr>
              <a:buFont typeface="Wingdings" panose="05000000000000000000" pitchFamily="2" charset="2"/>
              <a:buChar char="Ø"/>
            </a:pPr>
            <a:r>
              <a:rPr lang="nb-NO" sz="1300" dirty="0">
                <a:latin typeface="Ink Free" panose="03080402000500000000" pitchFamily="66" charset="0"/>
              </a:rPr>
              <a:t>Å oppleve, utforske og eksperimentere med naturfenomener og fysiske lover. Eks ulike måter å bruke vann</a:t>
            </a:r>
          </a:p>
          <a:p>
            <a:pPr>
              <a:buFont typeface="Wingdings" panose="05000000000000000000" pitchFamily="2" charset="2"/>
              <a:buChar char="Ø"/>
            </a:pPr>
            <a:endParaRPr lang="nb-NO" sz="1600" dirty="0">
              <a:solidFill>
                <a:schemeClr val="tx1"/>
              </a:solidFill>
              <a:latin typeface="Ink Free" panose="03080402000500000000" pitchFamily="66" charset="0"/>
            </a:endParaRPr>
          </a:p>
          <a:p>
            <a:pPr>
              <a:lnSpc>
                <a:spcPct val="115000"/>
              </a:lnSpc>
            </a:pPr>
            <a:endParaRPr lang="nb-NO" dirty="0">
              <a:solidFill>
                <a:schemeClr val="tx1"/>
              </a:solidFill>
              <a:latin typeface="Ink Free" panose="03080402000500000000" pitchFamily="66" charset="0"/>
            </a:endParaRPr>
          </a:p>
        </p:txBody>
      </p:sp>
      <p:pic>
        <p:nvPicPr>
          <p:cNvPr id="3" name="Bilde 2"/>
          <p:cNvPicPr>
            <a:picLocks noChangeAspect="1"/>
          </p:cNvPicPr>
          <p:nvPr/>
        </p:nvPicPr>
        <p:blipFill rotWithShape="1">
          <a:blip r:embed="rId2" cstate="print">
            <a:extLst>
              <a:ext uri="{28A0092B-C50C-407E-A947-70E740481C1C}">
                <a14:useLocalDpi xmlns:a14="http://schemas.microsoft.com/office/drawing/2010/main" val="0"/>
              </a:ext>
            </a:extLst>
          </a:blip>
          <a:srcRect l="15333" r="20311"/>
          <a:stretch/>
        </p:blipFill>
        <p:spPr>
          <a:xfrm rot="5400000">
            <a:off x="334613" y="4196415"/>
            <a:ext cx="3024586" cy="2643612"/>
          </a:xfrm>
          <a:prstGeom prst="rect">
            <a:avLst/>
          </a:prstGeom>
        </p:spPr>
      </p:pic>
      <p:pic>
        <p:nvPicPr>
          <p:cNvPr id="5" name="Bilde 4">
            <a:extLst>
              <a:ext uri="{FF2B5EF4-FFF2-40B4-BE49-F238E27FC236}">
                <a16:creationId xmlns:a16="http://schemas.microsoft.com/office/drawing/2014/main" xmlns="" id="{C7E7A00E-AC6A-479D-BC67-35C49ECD4E4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81696" y="609163"/>
            <a:ext cx="3243735" cy="2432801"/>
          </a:xfrm>
          <a:prstGeom prst="rect">
            <a:avLst/>
          </a:prstGeom>
          <a:ln>
            <a:noFill/>
          </a:ln>
          <a:effectLst>
            <a:softEdge rad="112500"/>
          </a:effectLst>
        </p:spPr>
      </p:pic>
      <p:pic>
        <p:nvPicPr>
          <p:cNvPr id="9" name="Bild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30969" y="3708849"/>
            <a:ext cx="2539040" cy="3385386"/>
          </a:xfrm>
          <a:prstGeom prst="rect">
            <a:avLst/>
          </a:prstGeom>
          <a:ln>
            <a:noFill/>
          </a:ln>
          <a:effectLst>
            <a:softEdge rad="112500"/>
          </a:effectLst>
        </p:spPr>
      </p:pic>
    </p:spTree>
    <p:extLst>
      <p:ext uri="{BB962C8B-B14F-4D97-AF65-F5344CB8AC3E}">
        <p14:creationId xmlns:p14="http://schemas.microsoft.com/office/powerpoint/2010/main" val="146673860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sp>
        <p:nvSpPr>
          <p:cNvPr id="2" name="Tittel 1"/>
          <p:cNvSpPr>
            <a:spLocks noGrp="1"/>
          </p:cNvSpPr>
          <p:nvPr>
            <p:ph type="ctrTitle"/>
          </p:nvPr>
        </p:nvSpPr>
        <p:spPr>
          <a:xfrm>
            <a:off x="4508627" y="1348525"/>
            <a:ext cx="1575303" cy="684741"/>
          </a:xfrm>
        </p:spPr>
        <p:txBody>
          <a:bodyPr>
            <a:normAutofit/>
          </a:bodyPr>
          <a:lstStyle/>
          <a:p>
            <a:pPr algn="ctr"/>
            <a:r>
              <a:rPr lang="nb-NO" sz="4000" dirty="0">
                <a:latin typeface="Ink Free" panose="03080402000500000000" pitchFamily="66" charset="0"/>
              </a:rPr>
              <a:t>MARS</a:t>
            </a:r>
            <a:r>
              <a:rPr lang="nb-NO" sz="4000" dirty="0"/>
              <a:t> </a:t>
            </a:r>
          </a:p>
        </p:txBody>
      </p:sp>
      <p:graphicFrame>
        <p:nvGraphicFramePr>
          <p:cNvPr id="4" name="Tabell 3"/>
          <p:cNvGraphicFramePr>
            <a:graphicFrameLocks noGrp="1"/>
          </p:cNvGraphicFramePr>
          <p:nvPr>
            <p:extLst>
              <p:ext uri="{D42A27DB-BD31-4B8C-83A1-F6EECF244321}">
                <p14:modId xmlns:p14="http://schemas.microsoft.com/office/powerpoint/2010/main" val="3541525308"/>
              </p:ext>
            </p:extLst>
          </p:nvPr>
        </p:nvGraphicFramePr>
        <p:xfrm>
          <a:off x="1946495" y="2123800"/>
          <a:ext cx="6920152" cy="3755581"/>
        </p:xfrm>
        <a:graphic>
          <a:graphicData uri="http://schemas.openxmlformats.org/drawingml/2006/table">
            <a:tbl>
              <a:tblPr firstRow="1" bandRow="1">
                <a:tableStyleId>{5C22544A-7EE6-4342-B048-85BDC9FD1C3A}</a:tableStyleId>
              </a:tblPr>
              <a:tblGrid>
                <a:gridCol w="470780">
                  <a:extLst>
                    <a:ext uri="{9D8B030D-6E8A-4147-A177-3AD203B41FA5}">
                      <a16:colId xmlns:a16="http://schemas.microsoft.com/office/drawing/2014/main" xmlns="" val="20000"/>
                    </a:ext>
                  </a:extLst>
                </a:gridCol>
                <a:gridCol w="968721">
                  <a:extLst>
                    <a:ext uri="{9D8B030D-6E8A-4147-A177-3AD203B41FA5}">
                      <a16:colId xmlns:a16="http://schemas.microsoft.com/office/drawing/2014/main" xmlns="" val="20001"/>
                    </a:ext>
                  </a:extLst>
                </a:gridCol>
                <a:gridCol w="941560">
                  <a:extLst>
                    <a:ext uri="{9D8B030D-6E8A-4147-A177-3AD203B41FA5}">
                      <a16:colId xmlns:a16="http://schemas.microsoft.com/office/drawing/2014/main" xmlns="" val="20002"/>
                    </a:ext>
                  </a:extLst>
                </a:gridCol>
                <a:gridCol w="1050485">
                  <a:extLst>
                    <a:ext uri="{9D8B030D-6E8A-4147-A177-3AD203B41FA5}">
                      <a16:colId xmlns:a16="http://schemas.microsoft.com/office/drawing/2014/main" xmlns="" val="20003"/>
                    </a:ext>
                  </a:extLst>
                </a:gridCol>
                <a:gridCol w="893549">
                  <a:extLst>
                    <a:ext uri="{9D8B030D-6E8A-4147-A177-3AD203B41FA5}">
                      <a16:colId xmlns:a16="http://schemas.microsoft.com/office/drawing/2014/main" xmlns="" val="20004"/>
                    </a:ext>
                  </a:extLst>
                </a:gridCol>
                <a:gridCol w="865019">
                  <a:extLst>
                    <a:ext uri="{9D8B030D-6E8A-4147-A177-3AD203B41FA5}">
                      <a16:colId xmlns:a16="http://schemas.microsoft.com/office/drawing/2014/main" xmlns="" val="20005"/>
                    </a:ext>
                  </a:extLst>
                </a:gridCol>
                <a:gridCol w="865019">
                  <a:extLst>
                    <a:ext uri="{9D8B030D-6E8A-4147-A177-3AD203B41FA5}">
                      <a16:colId xmlns:a16="http://schemas.microsoft.com/office/drawing/2014/main" xmlns="" val="20006"/>
                    </a:ext>
                  </a:extLst>
                </a:gridCol>
                <a:gridCol w="865019">
                  <a:extLst>
                    <a:ext uri="{9D8B030D-6E8A-4147-A177-3AD203B41FA5}">
                      <a16:colId xmlns:a16="http://schemas.microsoft.com/office/drawing/2014/main" xmlns="" val="20007"/>
                    </a:ext>
                  </a:extLst>
                </a:gridCol>
              </a:tblGrid>
              <a:tr h="340715">
                <a:tc>
                  <a:txBody>
                    <a:bodyPr/>
                    <a:lstStyle/>
                    <a:p>
                      <a:r>
                        <a:rPr lang="nb-NO" sz="1200" dirty="0"/>
                        <a:t>Uke</a:t>
                      </a:r>
                    </a:p>
                  </a:txBody>
                  <a:tcPr>
                    <a:solidFill>
                      <a:schemeClr val="accent5">
                        <a:lumMod val="60000"/>
                        <a:lumOff val="40000"/>
                      </a:schemeClr>
                    </a:solidFill>
                  </a:tcPr>
                </a:tc>
                <a:tc>
                  <a:txBody>
                    <a:bodyPr/>
                    <a:lstStyle/>
                    <a:p>
                      <a:r>
                        <a:rPr lang="nb-NO" sz="1200" dirty="0"/>
                        <a:t>Mandag</a:t>
                      </a:r>
                    </a:p>
                  </a:txBody>
                  <a:tcPr>
                    <a:solidFill>
                      <a:schemeClr val="accent5">
                        <a:lumMod val="60000"/>
                        <a:lumOff val="40000"/>
                      </a:schemeClr>
                    </a:solidFill>
                  </a:tcPr>
                </a:tc>
                <a:tc>
                  <a:txBody>
                    <a:bodyPr/>
                    <a:lstStyle/>
                    <a:p>
                      <a:r>
                        <a:rPr lang="nb-NO" sz="1200" dirty="0"/>
                        <a:t>Tirsdag</a:t>
                      </a:r>
                    </a:p>
                  </a:txBody>
                  <a:tcPr>
                    <a:solidFill>
                      <a:schemeClr val="accent5">
                        <a:lumMod val="60000"/>
                        <a:lumOff val="40000"/>
                      </a:schemeClr>
                    </a:solidFill>
                  </a:tcPr>
                </a:tc>
                <a:tc>
                  <a:txBody>
                    <a:bodyPr/>
                    <a:lstStyle/>
                    <a:p>
                      <a:r>
                        <a:rPr lang="nb-NO" sz="1200" dirty="0"/>
                        <a:t>Onsdag</a:t>
                      </a:r>
                    </a:p>
                  </a:txBody>
                  <a:tcPr>
                    <a:solidFill>
                      <a:schemeClr val="accent5">
                        <a:lumMod val="60000"/>
                        <a:lumOff val="40000"/>
                      </a:schemeClr>
                    </a:solidFill>
                  </a:tcPr>
                </a:tc>
                <a:tc>
                  <a:txBody>
                    <a:bodyPr/>
                    <a:lstStyle/>
                    <a:p>
                      <a:r>
                        <a:rPr lang="nb-NO" sz="1200" dirty="0"/>
                        <a:t>Torsdag</a:t>
                      </a:r>
                    </a:p>
                  </a:txBody>
                  <a:tcPr>
                    <a:solidFill>
                      <a:schemeClr val="accent5">
                        <a:lumMod val="60000"/>
                        <a:lumOff val="40000"/>
                      </a:schemeClr>
                    </a:solidFill>
                  </a:tcPr>
                </a:tc>
                <a:tc>
                  <a:txBody>
                    <a:bodyPr/>
                    <a:lstStyle/>
                    <a:p>
                      <a:r>
                        <a:rPr lang="nb-NO" sz="1200" dirty="0"/>
                        <a:t>Fredag</a:t>
                      </a:r>
                    </a:p>
                  </a:txBody>
                  <a:tcPr>
                    <a:solidFill>
                      <a:schemeClr val="accent5">
                        <a:lumMod val="60000"/>
                        <a:lumOff val="40000"/>
                      </a:schemeClr>
                    </a:solidFill>
                  </a:tcPr>
                </a:tc>
                <a:tc>
                  <a:txBody>
                    <a:bodyPr/>
                    <a:lstStyle/>
                    <a:p>
                      <a:r>
                        <a:rPr lang="nb-NO" sz="1200" dirty="0"/>
                        <a:t>Lørdag</a:t>
                      </a:r>
                    </a:p>
                  </a:txBody>
                  <a:tcPr>
                    <a:solidFill>
                      <a:schemeClr val="accent5">
                        <a:lumMod val="60000"/>
                        <a:lumOff val="40000"/>
                      </a:schemeClr>
                    </a:solidFill>
                  </a:tcPr>
                </a:tc>
                <a:tc>
                  <a:txBody>
                    <a:bodyPr/>
                    <a:lstStyle/>
                    <a:p>
                      <a:r>
                        <a:rPr lang="nb-NO" sz="1200" dirty="0"/>
                        <a:t>søndag</a:t>
                      </a:r>
                    </a:p>
                  </a:txBody>
                  <a:tcPr>
                    <a:solidFill>
                      <a:schemeClr val="accent5">
                        <a:lumMod val="60000"/>
                        <a:lumOff val="40000"/>
                      </a:schemeClr>
                    </a:solidFill>
                  </a:tcPr>
                </a:tc>
                <a:extLst>
                  <a:ext uri="{0D108BD9-81ED-4DB2-BD59-A6C34878D82A}">
                    <a16:rowId xmlns:a16="http://schemas.microsoft.com/office/drawing/2014/main" xmlns="" val="10000"/>
                  </a:ext>
                </a:extLst>
              </a:tr>
              <a:tr h="599180">
                <a:tc>
                  <a:txBody>
                    <a:bodyPr/>
                    <a:lstStyle/>
                    <a:p>
                      <a:r>
                        <a:rPr lang="nb-NO" sz="1200" dirty="0"/>
                        <a:t>9</a:t>
                      </a:r>
                    </a:p>
                    <a:p>
                      <a:endParaRPr lang="nb-NO" sz="1200" dirty="0"/>
                    </a:p>
                  </a:txBody>
                  <a:tcPr>
                    <a:solidFill>
                      <a:schemeClr val="accent5">
                        <a:lumMod val="20000"/>
                        <a:lumOff val="80000"/>
                      </a:schemeClr>
                    </a:solidFill>
                  </a:tcPr>
                </a:tc>
                <a:tc>
                  <a:txBody>
                    <a:bodyPr/>
                    <a:lstStyle/>
                    <a:p>
                      <a:pPr algn="r"/>
                      <a:endParaRPr lang="nb-NO" sz="800" dirty="0"/>
                    </a:p>
                  </a:txBody>
                  <a:tcPr>
                    <a:solidFill>
                      <a:schemeClr val="accent5">
                        <a:lumMod val="20000"/>
                        <a:lumOff val="80000"/>
                      </a:schemeClr>
                    </a:solidFill>
                  </a:tcPr>
                </a:tc>
                <a:tc>
                  <a:txBody>
                    <a:bodyPr/>
                    <a:lstStyle/>
                    <a:p>
                      <a:pPr algn="r"/>
                      <a:endParaRPr lang="nb-NO" sz="800" dirty="0"/>
                    </a:p>
                  </a:txBody>
                  <a:tcPr>
                    <a:solidFill>
                      <a:schemeClr val="accent5">
                        <a:lumMod val="20000"/>
                        <a:lumOff val="80000"/>
                      </a:schemeClr>
                    </a:solidFill>
                  </a:tcPr>
                </a:tc>
                <a:tc>
                  <a:txBody>
                    <a:bodyPr/>
                    <a:lstStyle/>
                    <a:p>
                      <a:pPr algn="r"/>
                      <a:endParaRPr lang="nb-NO" sz="800" dirty="0"/>
                    </a:p>
                  </a:txBody>
                  <a:tcPr>
                    <a:solidFill>
                      <a:schemeClr val="accent5">
                        <a:lumMod val="20000"/>
                        <a:lumOff val="80000"/>
                      </a:schemeClr>
                    </a:solidFill>
                  </a:tcPr>
                </a:tc>
                <a:tc>
                  <a:txBody>
                    <a:bodyPr/>
                    <a:lstStyle/>
                    <a:p>
                      <a:pPr algn="r"/>
                      <a:endParaRPr lang="nb-NO" sz="800" dirty="0"/>
                    </a:p>
                  </a:txBody>
                  <a:tcPr>
                    <a:solidFill>
                      <a:schemeClr val="accent5">
                        <a:lumMod val="20000"/>
                        <a:lumOff val="80000"/>
                      </a:schemeClr>
                    </a:solidFill>
                  </a:tcPr>
                </a:tc>
                <a:tc>
                  <a:txBody>
                    <a:bodyPr/>
                    <a:lstStyle/>
                    <a:p>
                      <a:pPr algn="r"/>
                      <a:r>
                        <a:rPr lang="nb-NO" sz="800" dirty="0" smtClean="0"/>
                        <a:t>1</a:t>
                      </a:r>
                      <a:endParaRPr lang="nb-NO" sz="800" dirty="0"/>
                    </a:p>
                  </a:txBody>
                  <a:tcPr>
                    <a:solidFill>
                      <a:schemeClr val="accent5">
                        <a:lumMod val="20000"/>
                        <a:lumOff val="80000"/>
                      </a:schemeClr>
                    </a:solidFill>
                  </a:tcPr>
                </a:tc>
                <a:tc>
                  <a:txBody>
                    <a:bodyPr/>
                    <a:lstStyle/>
                    <a:p>
                      <a:pPr algn="r"/>
                      <a:r>
                        <a:rPr lang="nb-NO" sz="800" dirty="0" smtClean="0"/>
                        <a:t>2</a:t>
                      </a:r>
                      <a:endParaRPr lang="nb-NO" sz="800" dirty="0"/>
                    </a:p>
                  </a:txBody>
                  <a:tcPr>
                    <a:solidFill>
                      <a:schemeClr val="accent5">
                        <a:lumMod val="20000"/>
                        <a:lumOff val="80000"/>
                      </a:schemeClr>
                    </a:solidFill>
                  </a:tcPr>
                </a:tc>
                <a:tc>
                  <a:txBody>
                    <a:bodyPr/>
                    <a:lstStyle/>
                    <a:p>
                      <a:pPr algn="r"/>
                      <a:r>
                        <a:rPr lang="nb-NO" sz="800" dirty="0" smtClean="0"/>
                        <a:t>3</a:t>
                      </a:r>
                      <a:endParaRPr lang="nb-NO" sz="800" dirty="0"/>
                    </a:p>
                    <a:p>
                      <a:pPr algn="r"/>
                      <a:endParaRPr lang="nb-NO" sz="800" dirty="0"/>
                    </a:p>
                  </a:txBody>
                  <a:tcPr>
                    <a:solidFill>
                      <a:schemeClr val="accent5">
                        <a:lumMod val="20000"/>
                        <a:lumOff val="80000"/>
                      </a:schemeClr>
                    </a:solidFill>
                  </a:tcPr>
                </a:tc>
                <a:extLst>
                  <a:ext uri="{0D108BD9-81ED-4DB2-BD59-A6C34878D82A}">
                    <a16:rowId xmlns:a16="http://schemas.microsoft.com/office/drawing/2014/main" xmlns="" val="10001"/>
                  </a:ext>
                </a:extLst>
              </a:tr>
              <a:tr h="658472">
                <a:tc>
                  <a:txBody>
                    <a:bodyPr/>
                    <a:lstStyle/>
                    <a:p>
                      <a:r>
                        <a:rPr lang="nb-NO" sz="1200" dirty="0"/>
                        <a:t>10</a:t>
                      </a:r>
                    </a:p>
                    <a:p>
                      <a:endParaRPr lang="nb-NO" sz="1200" dirty="0"/>
                    </a:p>
                  </a:txBody>
                  <a:tcPr>
                    <a:solidFill>
                      <a:schemeClr val="bg1"/>
                    </a:solidFill>
                  </a:tcPr>
                </a:tc>
                <a:tc>
                  <a:txBody>
                    <a:bodyPr/>
                    <a:lstStyle/>
                    <a:p>
                      <a:pPr algn="r"/>
                      <a:r>
                        <a:rPr lang="nb-NO" sz="800" dirty="0" smtClean="0"/>
                        <a:t>4</a:t>
                      </a:r>
                      <a:endParaRPr lang="nb-NO" sz="800" dirty="0"/>
                    </a:p>
                  </a:txBody>
                  <a:tcPr>
                    <a:solidFill>
                      <a:schemeClr val="bg1"/>
                    </a:solidFill>
                  </a:tcPr>
                </a:tc>
                <a:tc>
                  <a:txBody>
                    <a:bodyPr/>
                    <a:lstStyle/>
                    <a:p>
                      <a:pPr algn="r"/>
                      <a:r>
                        <a:rPr lang="nb-NO" sz="800" dirty="0" smtClean="0"/>
                        <a:t>5</a:t>
                      </a:r>
                      <a:endParaRPr lang="nb-NO" sz="800" dirty="0"/>
                    </a:p>
                  </a:txBody>
                  <a:tcPr>
                    <a:solidFill>
                      <a:schemeClr val="bg1"/>
                    </a:solidFill>
                  </a:tcPr>
                </a:tc>
                <a:tc>
                  <a:txBody>
                    <a:bodyPr/>
                    <a:lstStyle/>
                    <a:p>
                      <a:pPr algn="r"/>
                      <a:r>
                        <a:rPr lang="nb-NO" sz="800" dirty="0" smtClean="0"/>
                        <a:t>6</a:t>
                      </a:r>
                      <a:endParaRPr lang="nb-NO" sz="800" dirty="0"/>
                    </a:p>
                  </a:txBody>
                  <a:tcPr>
                    <a:solidFill>
                      <a:schemeClr val="bg1"/>
                    </a:solidFill>
                  </a:tcPr>
                </a:tc>
                <a:tc>
                  <a:txBody>
                    <a:bodyPr/>
                    <a:lstStyle/>
                    <a:p>
                      <a:pPr algn="r"/>
                      <a:r>
                        <a:rPr lang="nb-NO" sz="800" dirty="0" smtClean="0"/>
                        <a:t>7</a:t>
                      </a:r>
                      <a:endParaRPr lang="nb-NO" sz="800" dirty="0"/>
                    </a:p>
                  </a:txBody>
                  <a:tcPr>
                    <a:solidFill>
                      <a:schemeClr val="bg1"/>
                    </a:solidFill>
                  </a:tcPr>
                </a:tc>
                <a:tc>
                  <a:txBody>
                    <a:bodyPr/>
                    <a:lstStyle/>
                    <a:p>
                      <a:pPr algn="r"/>
                      <a:r>
                        <a:rPr lang="nb-NO" sz="800" dirty="0" smtClean="0"/>
                        <a:t>8</a:t>
                      </a:r>
                      <a:endParaRPr lang="nb-NO" sz="800" dirty="0"/>
                    </a:p>
                  </a:txBody>
                  <a:tcPr>
                    <a:solidFill>
                      <a:schemeClr val="bg1"/>
                    </a:solidFill>
                  </a:tcPr>
                </a:tc>
                <a:tc>
                  <a:txBody>
                    <a:bodyPr/>
                    <a:lstStyle/>
                    <a:p>
                      <a:pPr algn="r"/>
                      <a:r>
                        <a:rPr lang="nb-NO" sz="800" dirty="0" smtClean="0"/>
                        <a:t>9</a:t>
                      </a:r>
                      <a:endParaRPr lang="nb-NO" sz="800" dirty="0"/>
                    </a:p>
                  </a:txBody>
                  <a:tcPr>
                    <a:solidFill>
                      <a:schemeClr val="bg1"/>
                    </a:solidFill>
                  </a:tcPr>
                </a:tc>
                <a:tc>
                  <a:txBody>
                    <a:bodyPr/>
                    <a:lstStyle/>
                    <a:p>
                      <a:pPr algn="r"/>
                      <a:r>
                        <a:rPr lang="nb-NO" sz="800" dirty="0" smtClean="0"/>
                        <a:t>10</a:t>
                      </a:r>
                      <a:endParaRPr lang="nb-NO" sz="800" dirty="0"/>
                    </a:p>
                  </a:txBody>
                  <a:tcPr>
                    <a:solidFill>
                      <a:schemeClr val="bg1"/>
                    </a:solidFill>
                  </a:tcPr>
                </a:tc>
                <a:extLst>
                  <a:ext uri="{0D108BD9-81ED-4DB2-BD59-A6C34878D82A}">
                    <a16:rowId xmlns:a16="http://schemas.microsoft.com/office/drawing/2014/main" xmlns="" val="10002"/>
                  </a:ext>
                </a:extLst>
              </a:tr>
              <a:tr h="613606">
                <a:tc>
                  <a:txBody>
                    <a:bodyPr/>
                    <a:lstStyle/>
                    <a:p>
                      <a:r>
                        <a:rPr lang="nb-NO" sz="1200" dirty="0"/>
                        <a:t>11</a:t>
                      </a:r>
                    </a:p>
                    <a:p>
                      <a:endParaRPr lang="nb-NO" sz="1200" dirty="0"/>
                    </a:p>
                  </a:txBody>
                  <a:tcPr>
                    <a:solidFill>
                      <a:schemeClr val="accent5">
                        <a:lumMod val="20000"/>
                        <a:lumOff val="80000"/>
                      </a:schemeClr>
                    </a:solidFill>
                  </a:tcPr>
                </a:tc>
                <a:tc>
                  <a:txBody>
                    <a:bodyPr/>
                    <a:lstStyle/>
                    <a:p>
                      <a:pPr algn="r"/>
                      <a:r>
                        <a:rPr lang="nb-NO" sz="800" dirty="0" smtClean="0"/>
                        <a:t>11</a:t>
                      </a:r>
                      <a:endParaRPr lang="nb-NO" sz="800" dirty="0"/>
                    </a:p>
                  </a:txBody>
                  <a:tcPr>
                    <a:solidFill>
                      <a:schemeClr val="accent5">
                        <a:lumMod val="20000"/>
                        <a:lumOff val="80000"/>
                      </a:schemeClr>
                    </a:solidFill>
                  </a:tcPr>
                </a:tc>
                <a:tc>
                  <a:txBody>
                    <a:bodyPr/>
                    <a:lstStyle/>
                    <a:p>
                      <a:pPr algn="r"/>
                      <a:r>
                        <a:rPr lang="nb-NO" sz="800" dirty="0" smtClean="0"/>
                        <a:t>12</a:t>
                      </a:r>
                      <a:endParaRPr lang="nb-NO" sz="800" dirty="0"/>
                    </a:p>
                  </a:txBody>
                  <a:tcPr>
                    <a:solidFill>
                      <a:schemeClr val="accent5">
                        <a:lumMod val="20000"/>
                        <a:lumOff val="80000"/>
                      </a:schemeClr>
                    </a:solidFill>
                  </a:tcPr>
                </a:tc>
                <a:tc>
                  <a:txBody>
                    <a:bodyPr/>
                    <a:lstStyle/>
                    <a:p>
                      <a:pPr algn="r"/>
                      <a:r>
                        <a:rPr lang="nb-NO" sz="800" dirty="0" smtClean="0"/>
                        <a:t>13</a:t>
                      </a:r>
                      <a:endParaRPr lang="nb-NO" sz="800" dirty="0"/>
                    </a:p>
                  </a:txBody>
                  <a:tcPr>
                    <a:solidFill>
                      <a:schemeClr val="accent5">
                        <a:lumMod val="20000"/>
                        <a:lumOff val="80000"/>
                      </a:schemeClr>
                    </a:solidFill>
                  </a:tcPr>
                </a:tc>
                <a:tc>
                  <a:txBody>
                    <a:bodyPr/>
                    <a:lstStyle/>
                    <a:p>
                      <a:pPr algn="r"/>
                      <a:r>
                        <a:rPr lang="nb-NO" sz="800" dirty="0" smtClean="0"/>
                        <a:t>14</a:t>
                      </a:r>
                      <a:endParaRPr lang="nb-NO" sz="800" dirty="0"/>
                    </a:p>
                    <a:p>
                      <a:pPr algn="r"/>
                      <a:endParaRPr lang="nb-NO" sz="800" dirty="0"/>
                    </a:p>
                  </a:txBody>
                  <a:tcPr>
                    <a:solidFill>
                      <a:schemeClr val="accent5">
                        <a:lumMod val="20000"/>
                        <a:lumOff val="80000"/>
                      </a:schemeClr>
                    </a:solidFill>
                  </a:tcPr>
                </a:tc>
                <a:tc>
                  <a:txBody>
                    <a:bodyPr/>
                    <a:lstStyle/>
                    <a:p>
                      <a:pPr algn="r"/>
                      <a:r>
                        <a:rPr lang="nb-NO" sz="800" dirty="0" smtClean="0"/>
                        <a:t>15</a:t>
                      </a:r>
                      <a:endParaRPr lang="nb-NO" sz="800" dirty="0"/>
                    </a:p>
                  </a:txBody>
                  <a:tcPr>
                    <a:solidFill>
                      <a:schemeClr val="accent5">
                        <a:lumMod val="20000"/>
                        <a:lumOff val="80000"/>
                      </a:schemeClr>
                    </a:solidFill>
                  </a:tcPr>
                </a:tc>
                <a:tc>
                  <a:txBody>
                    <a:bodyPr/>
                    <a:lstStyle/>
                    <a:p>
                      <a:pPr algn="r"/>
                      <a:r>
                        <a:rPr lang="nb-NO" sz="800" dirty="0" smtClean="0"/>
                        <a:t>16</a:t>
                      </a:r>
                      <a:endParaRPr lang="nb-NO" sz="800" dirty="0"/>
                    </a:p>
                  </a:txBody>
                  <a:tcPr>
                    <a:solidFill>
                      <a:schemeClr val="accent5">
                        <a:lumMod val="20000"/>
                        <a:lumOff val="80000"/>
                      </a:schemeClr>
                    </a:solidFill>
                  </a:tcPr>
                </a:tc>
                <a:tc>
                  <a:txBody>
                    <a:bodyPr/>
                    <a:lstStyle/>
                    <a:p>
                      <a:pPr algn="r"/>
                      <a:r>
                        <a:rPr lang="nb-NO" sz="800" dirty="0" smtClean="0"/>
                        <a:t>17</a:t>
                      </a:r>
                      <a:endParaRPr lang="nb-NO" sz="800" dirty="0"/>
                    </a:p>
                  </a:txBody>
                  <a:tcPr>
                    <a:solidFill>
                      <a:schemeClr val="accent5">
                        <a:lumMod val="20000"/>
                        <a:lumOff val="80000"/>
                      </a:schemeClr>
                    </a:solidFill>
                  </a:tcPr>
                </a:tc>
                <a:extLst>
                  <a:ext uri="{0D108BD9-81ED-4DB2-BD59-A6C34878D82A}">
                    <a16:rowId xmlns:a16="http://schemas.microsoft.com/office/drawing/2014/main" xmlns="" val="10003"/>
                  </a:ext>
                </a:extLst>
              </a:tr>
              <a:tr h="598728">
                <a:tc>
                  <a:txBody>
                    <a:bodyPr/>
                    <a:lstStyle/>
                    <a:p>
                      <a:r>
                        <a:rPr lang="nb-NO" sz="1200" dirty="0"/>
                        <a:t>12</a:t>
                      </a:r>
                    </a:p>
                    <a:p>
                      <a:endParaRPr lang="nb-NO" sz="1200" dirty="0"/>
                    </a:p>
                  </a:txBody>
                  <a:tcPr>
                    <a:solidFill>
                      <a:schemeClr val="bg1"/>
                    </a:solidFill>
                  </a:tcPr>
                </a:tc>
                <a:tc>
                  <a:txBody>
                    <a:bodyPr/>
                    <a:lstStyle/>
                    <a:p>
                      <a:pPr algn="r"/>
                      <a:r>
                        <a:rPr lang="nb-NO" sz="800" dirty="0" smtClean="0"/>
                        <a:t>18</a:t>
                      </a:r>
                      <a:endParaRPr lang="nb-NO" sz="800" dirty="0"/>
                    </a:p>
                  </a:txBody>
                  <a:tcPr>
                    <a:solidFill>
                      <a:schemeClr val="bg1"/>
                    </a:solidFill>
                  </a:tcPr>
                </a:tc>
                <a:tc>
                  <a:txBody>
                    <a:bodyPr/>
                    <a:lstStyle/>
                    <a:p>
                      <a:pPr algn="r"/>
                      <a:r>
                        <a:rPr lang="nb-NO" sz="800" dirty="0" smtClean="0"/>
                        <a:t>19</a:t>
                      </a:r>
                      <a:endParaRPr lang="nb-NO" sz="800" dirty="0"/>
                    </a:p>
                  </a:txBody>
                  <a:tcPr>
                    <a:solidFill>
                      <a:schemeClr val="bg1"/>
                    </a:solidFill>
                  </a:tcPr>
                </a:tc>
                <a:tc>
                  <a:txBody>
                    <a:bodyPr/>
                    <a:lstStyle/>
                    <a:p>
                      <a:pPr algn="r"/>
                      <a:r>
                        <a:rPr lang="nb-NO" sz="800" dirty="0" smtClean="0"/>
                        <a:t>20</a:t>
                      </a:r>
                      <a:endParaRPr lang="nb-NO" sz="800" dirty="0"/>
                    </a:p>
                  </a:txBody>
                  <a:tcPr>
                    <a:solidFill>
                      <a:schemeClr val="bg1"/>
                    </a:solidFill>
                  </a:tcPr>
                </a:tc>
                <a:tc>
                  <a:txBody>
                    <a:bodyPr/>
                    <a:lstStyle/>
                    <a:p>
                      <a:pPr algn="r"/>
                      <a:r>
                        <a:rPr lang="nb-NO" sz="800" dirty="0" smtClean="0">
                          <a:solidFill>
                            <a:schemeClr val="tx1"/>
                          </a:solidFill>
                        </a:rPr>
                        <a:t>21</a:t>
                      </a:r>
                    </a:p>
                    <a:p>
                      <a:pPr algn="r"/>
                      <a:r>
                        <a:rPr lang="nb-NO" sz="800" dirty="0" smtClean="0">
                          <a:solidFill>
                            <a:schemeClr val="tx1"/>
                          </a:solidFill>
                        </a:rPr>
                        <a:t>Verdens</a:t>
                      </a:r>
                      <a:r>
                        <a:rPr lang="nb-NO" sz="800" baseline="0" dirty="0" smtClean="0">
                          <a:solidFill>
                            <a:schemeClr val="tx1"/>
                          </a:solidFill>
                        </a:rPr>
                        <a:t> vanndag</a:t>
                      </a:r>
                      <a:endParaRPr lang="nb-NO" sz="800" dirty="0">
                        <a:solidFill>
                          <a:schemeClr val="tx1"/>
                        </a:solidFill>
                      </a:endParaRPr>
                    </a:p>
                  </a:txBody>
                  <a:tcPr>
                    <a:solidFill>
                      <a:schemeClr val="bg1"/>
                    </a:solidFill>
                  </a:tcPr>
                </a:tc>
                <a:tc>
                  <a:txBody>
                    <a:bodyPr/>
                    <a:lstStyle/>
                    <a:p>
                      <a:pPr algn="r"/>
                      <a:r>
                        <a:rPr lang="nb-NO" sz="800" dirty="0" smtClean="0">
                          <a:solidFill>
                            <a:schemeClr val="tx1"/>
                          </a:solidFill>
                        </a:rPr>
                        <a:t>22</a:t>
                      </a:r>
                      <a:endParaRPr lang="nb-NO" sz="800" dirty="0">
                        <a:solidFill>
                          <a:schemeClr val="tx1"/>
                        </a:solidFill>
                      </a:endParaRPr>
                    </a:p>
                  </a:txBody>
                  <a:tcPr>
                    <a:solidFill>
                      <a:schemeClr val="bg1"/>
                    </a:solidFill>
                  </a:tcPr>
                </a:tc>
                <a:tc>
                  <a:txBody>
                    <a:bodyPr/>
                    <a:lstStyle/>
                    <a:p>
                      <a:pPr algn="r"/>
                      <a:r>
                        <a:rPr lang="nb-NO" sz="800" dirty="0" smtClean="0"/>
                        <a:t>23</a:t>
                      </a:r>
                      <a:endParaRPr lang="nb-NO" sz="800" dirty="0"/>
                    </a:p>
                  </a:txBody>
                  <a:tcPr>
                    <a:solidFill>
                      <a:schemeClr val="bg1"/>
                    </a:solidFill>
                  </a:tcPr>
                </a:tc>
                <a:tc>
                  <a:txBody>
                    <a:bodyPr/>
                    <a:lstStyle/>
                    <a:p>
                      <a:pPr algn="r"/>
                      <a:r>
                        <a:rPr lang="nb-NO" sz="800" dirty="0" smtClean="0"/>
                        <a:t>24</a:t>
                      </a:r>
                    </a:p>
                    <a:p>
                      <a:pPr algn="r"/>
                      <a:r>
                        <a:rPr lang="nb-NO" sz="700" dirty="0" smtClean="0"/>
                        <a:t>Palmesøndag</a:t>
                      </a:r>
                      <a:endParaRPr lang="nb-NO" sz="700" dirty="0"/>
                    </a:p>
                  </a:txBody>
                  <a:tcPr>
                    <a:solidFill>
                      <a:schemeClr val="bg1"/>
                    </a:solidFill>
                  </a:tcPr>
                </a:tc>
                <a:extLst>
                  <a:ext uri="{0D108BD9-81ED-4DB2-BD59-A6C34878D82A}">
                    <a16:rowId xmlns:a16="http://schemas.microsoft.com/office/drawing/2014/main" xmlns="" val="10004"/>
                  </a:ext>
                </a:extLst>
              </a:tr>
              <a:tr h="914039">
                <a:tc>
                  <a:txBody>
                    <a:bodyPr/>
                    <a:lstStyle/>
                    <a:p>
                      <a:r>
                        <a:rPr lang="nb-NO" sz="1200" dirty="0"/>
                        <a:t>13</a:t>
                      </a:r>
                    </a:p>
                    <a:p>
                      <a:endParaRPr lang="nb-NO" sz="1200" dirty="0"/>
                    </a:p>
                  </a:txBody>
                  <a:tcPr>
                    <a:solidFill>
                      <a:schemeClr val="accent5">
                        <a:lumMod val="20000"/>
                        <a:lumOff val="80000"/>
                      </a:schemeClr>
                    </a:solidFill>
                  </a:tcPr>
                </a:tc>
                <a:tc>
                  <a:txBody>
                    <a:bodyPr/>
                    <a:lstStyle/>
                    <a:p>
                      <a:pPr algn="r"/>
                      <a:r>
                        <a:rPr lang="nb-NO" sz="800" dirty="0" smtClean="0">
                          <a:solidFill>
                            <a:schemeClr val="tx1"/>
                          </a:solidFill>
                        </a:rPr>
                        <a:t>25</a:t>
                      </a:r>
                    </a:p>
                    <a:p>
                      <a:pPr algn="r"/>
                      <a:r>
                        <a:rPr lang="nb-NO" sz="800" dirty="0" err="1" smtClean="0">
                          <a:solidFill>
                            <a:schemeClr val="tx1"/>
                          </a:solidFill>
                        </a:rPr>
                        <a:t>Bhg</a:t>
                      </a:r>
                      <a:r>
                        <a:rPr lang="nb-NO" sz="800" baseline="0" dirty="0" smtClean="0">
                          <a:solidFill>
                            <a:schemeClr val="tx1"/>
                          </a:solidFill>
                        </a:rPr>
                        <a:t> har begrenset åpningstid </a:t>
                      </a:r>
                    </a:p>
                    <a:p>
                      <a:pPr algn="r"/>
                      <a:r>
                        <a:rPr lang="nb-NO" sz="800" baseline="0" dirty="0" smtClean="0">
                          <a:solidFill>
                            <a:schemeClr val="tx1"/>
                          </a:solidFill>
                        </a:rPr>
                        <a:t>8.30-16.00</a:t>
                      </a:r>
                      <a:endParaRPr lang="nb-NO" sz="800" dirty="0">
                        <a:solidFill>
                          <a:schemeClr val="tx1"/>
                        </a:solidFill>
                      </a:endParaRPr>
                    </a:p>
                  </a:txBody>
                  <a:tcPr>
                    <a:solidFill>
                      <a:schemeClr val="accent5">
                        <a:lumMod val="20000"/>
                        <a:lumOff val="80000"/>
                      </a:schemeClr>
                    </a:solidFill>
                  </a:tcPr>
                </a:tc>
                <a:tc>
                  <a:txBody>
                    <a:bodyPr/>
                    <a:lstStyle/>
                    <a:p>
                      <a:pPr algn="r"/>
                      <a:r>
                        <a:rPr lang="nb-NO" sz="800" dirty="0" smtClean="0">
                          <a:solidFill>
                            <a:schemeClr val="tx1"/>
                          </a:solidFill>
                        </a:rPr>
                        <a:t>26</a:t>
                      </a:r>
                    </a:p>
                    <a:p>
                      <a:pPr algn="r"/>
                      <a:r>
                        <a:rPr lang="nb-NO" sz="800" dirty="0" err="1" smtClean="0">
                          <a:solidFill>
                            <a:schemeClr val="tx1"/>
                          </a:solidFill>
                        </a:rPr>
                        <a:t>Bhg</a:t>
                      </a:r>
                      <a:r>
                        <a:rPr lang="nb-NO" sz="800" dirty="0" smtClean="0">
                          <a:solidFill>
                            <a:schemeClr val="tx1"/>
                          </a:solidFill>
                        </a:rPr>
                        <a:t> har</a:t>
                      </a:r>
                      <a:r>
                        <a:rPr lang="nb-NO" sz="800" baseline="0" dirty="0" smtClean="0">
                          <a:solidFill>
                            <a:schemeClr val="tx1"/>
                          </a:solidFill>
                        </a:rPr>
                        <a:t> begrenset åpningstid </a:t>
                      </a:r>
                    </a:p>
                    <a:p>
                      <a:pPr algn="r"/>
                      <a:r>
                        <a:rPr lang="nb-NO" sz="800" baseline="0" dirty="0" smtClean="0">
                          <a:solidFill>
                            <a:schemeClr val="tx1"/>
                          </a:solidFill>
                        </a:rPr>
                        <a:t>8.30-16.00</a:t>
                      </a:r>
                      <a:endParaRPr lang="nb-NO" sz="800" dirty="0">
                        <a:solidFill>
                          <a:schemeClr val="tx1"/>
                        </a:solidFill>
                      </a:endParaRPr>
                    </a:p>
                    <a:p>
                      <a:pPr algn="r"/>
                      <a:endParaRPr lang="nb-NO" sz="800" dirty="0">
                        <a:solidFill>
                          <a:schemeClr val="tx1"/>
                        </a:solidFill>
                      </a:endParaRPr>
                    </a:p>
                  </a:txBody>
                  <a:tcPr>
                    <a:solidFill>
                      <a:schemeClr val="accent5">
                        <a:lumMod val="20000"/>
                        <a:lumOff val="80000"/>
                      </a:schemeClr>
                    </a:solidFill>
                  </a:tcPr>
                </a:tc>
                <a:tc>
                  <a:txBody>
                    <a:bodyPr/>
                    <a:lstStyle/>
                    <a:p>
                      <a:pPr algn="r"/>
                      <a:r>
                        <a:rPr lang="nb-NO" sz="800" dirty="0" smtClean="0">
                          <a:solidFill>
                            <a:schemeClr val="tx1"/>
                          </a:solidFill>
                        </a:rPr>
                        <a:t>27</a:t>
                      </a:r>
                    </a:p>
                    <a:p>
                      <a:pPr marL="0" marR="0" lvl="0" indent="0" algn="r" defTabSz="1007943" rtl="0" eaLnBrk="1" fontAlgn="auto" latinLnBrk="0" hangingPunct="1">
                        <a:lnSpc>
                          <a:spcPct val="100000"/>
                        </a:lnSpc>
                        <a:spcBef>
                          <a:spcPts val="0"/>
                        </a:spcBef>
                        <a:spcAft>
                          <a:spcPts val="0"/>
                        </a:spcAft>
                        <a:buClrTx/>
                        <a:buSzTx/>
                        <a:buFontTx/>
                        <a:buNone/>
                        <a:tabLst/>
                        <a:defRPr/>
                      </a:pPr>
                      <a:r>
                        <a:rPr lang="nb-NO" sz="800" dirty="0" err="1" smtClean="0">
                          <a:solidFill>
                            <a:schemeClr val="tx1"/>
                          </a:solidFill>
                        </a:rPr>
                        <a:t>Bhg</a:t>
                      </a:r>
                      <a:r>
                        <a:rPr lang="nb-NO" sz="800" dirty="0" smtClean="0">
                          <a:solidFill>
                            <a:schemeClr val="tx1"/>
                          </a:solidFill>
                        </a:rPr>
                        <a:t> har</a:t>
                      </a:r>
                      <a:r>
                        <a:rPr lang="nb-NO" sz="800" baseline="0" dirty="0" smtClean="0">
                          <a:solidFill>
                            <a:schemeClr val="tx1"/>
                          </a:solidFill>
                        </a:rPr>
                        <a:t> begrenset åpningstid</a:t>
                      </a:r>
                    </a:p>
                    <a:p>
                      <a:pPr marL="0" marR="0" lvl="0" indent="0" algn="r" defTabSz="1007943" rtl="0" eaLnBrk="1" fontAlgn="auto" latinLnBrk="0" hangingPunct="1">
                        <a:lnSpc>
                          <a:spcPct val="100000"/>
                        </a:lnSpc>
                        <a:spcBef>
                          <a:spcPts val="0"/>
                        </a:spcBef>
                        <a:spcAft>
                          <a:spcPts val="0"/>
                        </a:spcAft>
                        <a:buClrTx/>
                        <a:buSzTx/>
                        <a:buFontTx/>
                        <a:buNone/>
                        <a:tabLst/>
                        <a:defRPr/>
                      </a:pPr>
                      <a:r>
                        <a:rPr lang="nb-NO" sz="800" baseline="0" dirty="0" smtClean="0">
                          <a:solidFill>
                            <a:schemeClr val="tx1"/>
                          </a:solidFill>
                        </a:rPr>
                        <a:t> 8.30-12.00</a:t>
                      </a:r>
                      <a:endParaRPr lang="nb-NO" sz="800" dirty="0" smtClean="0">
                        <a:solidFill>
                          <a:schemeClr val="tx1"/>
                        </a:solidFill>
                      </a:endParaRPr>
                    </a:p>
                    <a:p>
                      <a:pPr algn="r"/>
                      <a:endParaRPr lang="nb-NO" sz="800" dirty="0">
                        <a:solidFill>
                          <a:schemeClr val="tx1"/>
                        </a:solidFill>
                      </a:endParaRPr>
                    </a:p>
                    <a:p>
                      <a:pPr algn="r"/>
                      <a:endParaRPr lang="nb-NO" sz="800" dirty="0">
                        <a:solidFill>
                          <a:schemeClr val="tx1"/>
                        </a:solidFill>
                      </a:endParaRPr>
                    </a:p>
                  </a:txBody>
                  <a:tcPr>
                    <a:solidFill>
                      <a:schemeClr val="accent5">
                        <a:lumMod val="20000"/>
                        <a:lumOff val="80000"/>
                      </a:schemeClr>
                    </a:solidFill>
                  </a:tcPr>
                </a:tc>
                <a:tc>
                  <a:txBody>
                    <a:bodyPr/>
                    <a:lstStyle/>
                    <a:p>
                      <a:pPr algn="r"/>
                      <a:r>
                        <a:rPr lang="nb-NO" sz="800" dirty="0" smtClean="0">
                          <a:solidFill>
                            <a:srgbClr val="FF0000"/>
                          </a:solidFill>
                        </a:rPr>
                        <a:t>28</a:t>
                      </a:r>
                    </a:p>
                    <a:p>
                      <a:pPr algn="r"/>
                      <a:r>
                        <a:rPr lang="nb-NO" sz="800" dirty="0" smtClean="0">
                          <a:solidFill>
                            <a:srgbClr val="FF0000"/>
                          </a:solidFill>
                        </a:rPr>
                        <a:t>Skjærtorsdag.</a:t>
                      </a:r>
                    </a:p>
                    <a:p>
                      <a:pPr algn="r"/>
                      <a:r>
                        <a:rPr lang="nb-NO" sz="800" dirty="0" err="1" smtClean="0">
                          <a:solidFill>
                            <a:srgbClr val="FF0000"/>
                          </a:solidFill>
                        </a:rPr>
                        <a:t>Bhg</a:t>
                      </a:r>
                      <a:r>
                        <a:rPr lang="nb-NO" sz="800" dirty="0" smtClean="0">
                          <a:solidFill>
                            <a:srgbClr val="FF0000"/>
                          </a:solidFill>
                        </a:rPr>
                        <a:t> er stengt</a:t>
                      </a:r>
                      <a:endParaRPr lang="nb-NO" sz="800" dirty="0">
                        <a:solidFill>
                          <a:srgbClr val="FF0000"/>
                        </a:solidFill>
                      </a:endParaRPr>
                    </a:p>
                  </a:txBody>
                  <a:tcPr>
                    <a:solidFill>
                      <a:schemeClr val="accent5">
                        <a:lumMod val="20000"/>
                        <a:lumOff val="80000"/>
                      </a:schemeClr>
                    </a:solidFill>
                  </a:tcPr>
                </a:tc>
                <a:tc>
                  <a:txBody>
                    <a:bodyPr/>
                    <a:lstStyle/>
                    <a:p>
                      <a:pPr algn="r"/>
                      <a:r>
                        <a:rPr lang="nb-NO" sz="800" dirty="0" smtClean="0">
                          <a:solidFill>
                            <a:srgbClr val="FF0000"/>
                          </a:solidFill>
                        </a:rPr>
                        <a:t>29</a:t>
                      </a:r>
                    </a:p>
                    <a:p>
                      <a:pPr algn="r"/>
                      <a:r>
                        <a:rPr lang="nb-NO" sz="800" dirty="0" smtClean="0">
                          <a:solidFill>
                            <a:srgbClr val="FF0000"/>
                          </a:solidFill>
                        </a:rPr>
                        <a:t>Langfredag.</a:t>
                      </a:r>
                    </a:p>
                    <a:p>
                      <a:pPr algn="r"/>
                      <a:r>
                        <a:rPr lang="nb-NO" sz="800" dirty="0" err="1" smtClean="0">
                          <a:solidFill>
                            <a:srgbClr val="FF0000"/>
                          </a:solidFill>
                        </a:rPr>
                        <a:t>Bhg</a:t>
                      </a:r>
                      <a:r>
                        <a:rPr lang="nb-NO" sz="800" dirty="0" smtClean="0">
                          <a:solidFill>
                            <a:srgbClr val="FF0000"/>
                          </a:solidFill>
                        </a:rPr>
                        <a:t> er stengt</a:t>
                      </a:r>
                      <a:endParaRPr lang="nb-NO" sz="800" dirty="0">
                        <a:solidFill>
                          <a:srgbClr val="FF0000"/>
                        </a:solidFill>
                      </a:endParaRPr>
                    </a:p>
                  </a:txBody>
                  <a:tcPr>
                    <a:solidFill>
                      <a:schemeClr val="accent5">
                        <a:lumMod val="20000"/>
                        <a:lumOff val="80000"/>
                      </a:schemeClr>
                    </a:solidFill>
                  </a:tcPr>
                </a:tc>
                <a:tc>
                  <a:txBody>
                    <a:bodyPr/>
                    <a:lstStyle/>
                    <a:p>
                      <a:pPr algn="r"/>
                      <a:r>
                        <a:rPr lang="nb-NO" sz="800" dirty="0" smtClean="0">
                          <a:solidFill>
                            <a:schemeClr val="tx1"/>
                          </a:solidFill>
                        </a:rPr>
                        <a:t>30</a:t>
                      </a:r>
                    </a:p>
                    <a:p>
                      <a:pPr algn="r"/>
                      <a:r>
                        <a:rPr lang="nb-NO" sz="800" dirty="0" smtClean="0">
                          <a:solidFill>
                            <a:schemeClr val="tx1"/>
                          </a:solidFill>
                        </a:rPr>
                        <a:t>Påskeaften</a:t>
                      </a:r>
                      <a:endParaRPr lang="nb-NO" sz="800" dirty="0">
                        <a:solidFill>
                          <a:schemeClr val="tx1"/>
                        </a:solidFill>
                      </a:endParaRPr>
                    </a:p>
                  </a:txBody>
                  <a:tcPr>
                    <a:solidFill>
                      <a:schemeClr val="accent5">
                        <a:lumMod val="20000"/>
                        <a:lumOff val="80000"/>
                      </a:schemeClr>
                    </a:solidFill>
                  </a:tcPr>
                </a:tc>
                <a:tc>
                  <a:txBody>
                    <a:bodyPr/>
                    <a:lstStyle/>
                    <a:p>
                      <a:pPr algn="r"/>
                      <a:r>
                        <a:rPr lang="nb-NO" sz="800" dirty="0" smtClean="0">
                          <a:solidFill>
                            <a:srgbClr val="FF0000"/>
                          </a:solidFill>
                        </a:rPr>
                        <a:t>31</a:t>
                      </a:r>
                    </a:p>
                    <a:p>
                      <a:pPr algn="r"/>
                      <a:r>
                        <a:rPr lang="nb-NO" sz="800" dirty="0" smtClean="0">
                          <a:solidFill>
                            <a:srgbClr val="FF0000"/>
                          </a:solidFill>
                        </a:rPr>
                        <a:t>1 påskedag</a:t>
                      </a:r>
                      <a:endParaRPr lang="nb-NO" sz="800" dirty="0">
                        <a:solidFill>
                          <a:srgbClr val="FF0000"/>
                        </a:solidFill>
                      </a:endParaRPr>
                    </a:p>
                  </a:txBody>
                  <a:tcPr>
                    <a:solidFill>
                      <a:schemeClr val="accent5">
                        <a:lumMod val="20000"/>
                        <a:lumOff val="80000"/>
                      </a:schemeClr>
                    </a:solidFill>
                  </a:tcPr>
                </a:tc>
                <a:extLst>
                  <a:ext uri="{0D108BD9-81ED-4DB2-BD59-A6C34878D82A}">
                    <a16:rowId xmlns:a16="http://schemas.microsoft.com/office/drawing/2014/main" xmlns="" val="10005"/>
                  </a:ext>
                </a:extLst>
              </a:tr>
            </a:tbl>
          </a:graphicData>
        </a:graphic>
      </p:graphicFrame>
      <p:pic>
        <p:nvPicPr>
          <p:cNvPr id="3" name="Bild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06538" y="4980546"/>
            <a:ext cx="1885275" cy="2513700"/>
          </a:xfrm>
          <a:prstGeom prst="rect">
            <a:avLst/>
          </a:prstGeom>
          <a:ln>
            <a:noFill/>
          </a:ln>
          <a:effectLst>
            <a:softEdge rad="112500"/>
          </a:effectLst>
        </p:spPr>
      </p:pic>
      <p:pic>
        <p:nvPicPr>
          <p:cNvPr id="5" name="Bild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1885" y="197461"/>
            <a:ext cx="1495968" cy="199462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04989281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sp>
        <p:nvSpPr>
          <p:cNvPr id="2" name="Tittel 1"/>
          <p:cNvSpPr>
            <a:spLocks noGrp="1"/>
          </p:cNvSpPr>
          <p:nvPr>
            <p:ph type="title"/>
          </p:nvPr>
        </p:nvSpPr>
        <p:spPr>
          <a:xfrm>
            <a:off x="319671" y="428120"/>
            <a:ext cx="8990667" cy="988541"/>
          </a:xfrm>
        </p:spPr>
        <p:txBody>
          <a:bodyPr>
            <a:normAutofit/>
          </a:bodyPr>
          <a:lstStyle/>
          <a:p>
            <a:pPr algn="ctr"/>
            <a:r>
              <a:rPr lang="nb-NO" dirty="0" smtClean="0">
                <a:latin typeface="Ink Free" panose="03080402000500000000" pitchFamily="66" charset="0"/>
              </a:rPr>
              <a:t>UTVIKLING OG ENDRING</a:t>
            </a:r>
            <a:endParaRPr lang="nb-NO" dirty="0">
              <a:solidFill>
                <a:srgbClr val="00B050"/>
              </a:solidFill>
              <a:latin typeface="Ink Free" panose="03080402000500000000" pitchFamily="66" charset="0"/>
            </a:endParaRPr>
          </a:p>
        </p:txBody>
      </p:sp>
      <p:sp useBgFill="1">
        <p:nvSpPr>
          <p:cNvPr id="5" name="Plassholder for innhold 4"/>
          <p:cNvSpPr>
            <a:spLocks noGrp="1"/>
          </p:cNvSpPr>
          <p:nvPr>
            <p:ph sz="half" idx="1"/>
          </p:nvPr>
        </p:nvSpPr>
        <p:spPr>
          <a:xfrm>
            <a:off x="4262073" y="4387308"/>
            <a:ext cx="4465467" cy="2863910"/>
          </a:xfrm>
        </p:spPr>
        <p:txBody>
          <a:bodyPr>
            <a:normAutofit/>
          </a:bodyPr>
          <a:lstStyle/>
          <a:p>
            <a:pPr marL="0" indent="0">
              <a:buNone/>
            </a:pPr>
            <a:r>
              <a:rPr lang="nb-NO" sz="1300" b="1" dirty="0" smtClean="0">
                <a:latin typeface="Ink Free" panose="03080402000500000000" pitchFamily="66" charset="0"/>
              </a:rPr>
              <a:t>Ideboks:</a:t>
            </a:r>
          </a:p>
          <a:p>
            <a:pPr>
              <a:buFont typeface="Wingdings" panose="05000000000000000000" pitchFamily="2" charset="2"/>
              <a:buChar char="Ø"/>
            </a:pPr>
            <a:r>
              <a:rPr lang="nb-NO" sz="1300" dirty="0" smtClean="0">
                <a:latin typeface="Ink Free" panose="03080402000500000000" pitchFamily="66" charset="0"/>
              </a:rPr>
              <a:t>Sauer og lam. </a:t>
            </a:r>
          </a:p>
          <a:p>
            <a:pPr>
              <a:buFont typeface="Wingdings" panose="05000000000000000000" pitchFamily="2" charset="2"/>
              <a:buChar char="Ø"/>
            </a:pPr>
            <a:r>
              <a:rPr lang="nb-NO" sz="1300" dirty="0" smtClean="0">
                <a:latin typeface="Ink Free" panose="03080402000500000000" pitchFamily="66" charset="0"/>
              </a:rPr>
              <a:t>Vi følger med i fuglekassa vår</a:t>
            </a:r>
          </a:p>
          <a:p>
            <a:pPr>
              <a:buFont typeface="Wingdings" panose="05000000000000000000" pitchFamily="2" charset="2"/>
              <a:buChar char="Ø"/>
            </a:pPr>
            <a:r>
              <a:rPr lang="nb-NO" sz="1300" dirty="0" smtClean="0">
                <a:latin typeface="Ink Free" panose="03080402000500000000" pitchFamily="66" charset="0"/>
              </a:rPr>
              <a:t>Endringer i naturen</a:t>
            </a:r>
          </a:p>
          <a:p>
            <a:pPr>
              <a:buFont typeface="Wingdings" panose="05000000000000000000" pitchFamily="2" charset="2"/>
              <a:buChar char="Ø"/>
            </a:pPr>
            <a:r>
              <a:rPr lang="nb-NO" sz="1300" dirty="0">
                <a:latin typeface="Ink Free" panose="03080402000500000000" pitchFamily="66" charset="0"/>
                <a:cs typeface="Times New Roman" panose="02020603050405020304" pitchFamily="18" charset="0"/>
              </a:rPr>
              <a:t>Ta vare på natur og miljø. Hvilke verdier og holdninger har vi ovenfor miljøet rundt oss</a:t>
            </a:r>
            <a:r>
              <a:rPr lang="nb-NO" sz="1300" dirty="0" smtClean="0">
                <a:latin typeface="Ink Free" panose="03080402000500000000" pitchFamily="66" charset="0"/>
                <a:cs typeface="Times New Roman" panose="02020603050405020304" pitchFamily="18" charset="0"/>
              </a:rPr>
              <a:t>?</a:t>
            </a:r>
            <a:endParaRPr lang="nb-NO" sz="1300" dirty="0" smtClean="0">
              <a:latin typeface="Ink Free" panose="03080402000500000000" pitchFamily="66" charset="0"/>
            </a:endParaRPr>
          </a:p>
          <a:p>
            <a:pPr>
              <a:buFont typeface="Wingdings" panose="05000000000000000000" pitchFamily="2" charset="2"/>
              <a:buChar char="Ø"/>
            </a:pPr>
            <a:r>
              <a:rPr lang="nb-NO" sz="1300" dirty="0" smtClean="0">
                <a:latin typeface="Ink Free" panose="03080402000500000000" pitchFamily="66" charset="0"/>
              </a:rPr>
              <a:t>Redskaper og  </a:t>
            </a:r>
            <a:r>
              <a:rPr lang="nb-NO" sz="1300" dirty="0">
                <a:latin typeface="Ink Free" panose="03080402000500000000" pitchFamily="66" charset="0"/>
              </a:rPr>
              <a:t>landbruksmaskiner</a:t>
            </a:r>
            <a:r>
              <a:rPr lang="nb-NO" sz="1300" dirty="0" smtClean="0">
                <a:latin typeface="Ink Free" panose="03080402000500000000" pitchFamily="66" charset="0"/>
              </a:rPr>
              <a:t>: Hva bruker bonden på jordene?</a:t>
            </a:r>
          </a:p>
          <a:p>
            <a:pPr>
              <a:buFont typeface="Wingdings" panose="05000000000000000000" pitchFamily="2" charset="2"/>
              <a:buChar char="Ø"/>
            </a:pPr>
            <a:r>
              <a:rPr lang="nb-NO" sz="1300" dirty="0" smtClean="0">
                <a:latin typeface="Ink Free" panose="03080402000500000000" pitchFamily="66" charset="0"/>
              </a:rPr>
              <a:t>Eventyr med dyr</a:t>
            </a:r>
          </a:p>
          <a:p>
            <a:pPr marL="0" indent="0">
              <a:buNone/>
            </a:pPr>
            <a:endParaRPr lang="nb-NO" sz="1400" dirty="0" smtClean="0">
              <a:latin typeface="Ink Free" panose="03080402000500000000" pitchFamily="66" charset="0"/>
            </a:endParaRPr>
          </a:p>
          <a:p>
            <a:pPr>
              <a:buFont typeface="Wingdings" panose="05000000000000000000" pitchFamily="2" charset="2"/>
              <a:buChar char="Ø"/>
            </a:pPr>
            <a:endParaRPr lang="nb-NO" sz="1500" b="1" dirty="0" smtClean="0">
              <a:latin typeface="Ink Free" panose="03080402000500000000" pitchFamily="66" charset="0"/>
            </a:endParaRPr>
          </a:p>
          <a:p>
            <a:pPr>
              <a:buFont typeface="Wingdings" panose="05000000000000000000" pitchFamily="2" charset="2"/>
              <a:buChar char="Ø"/>
            </a:pPr>
            <a:endParaRPr lang="nb-NO" sz="1500" b="1" dirty="0" smtClean="0">
              <a:latin typeface="Ink Free" panose="03080402000500000000" pitchFamily="66" charset="0"/>
            </a:endParaRPr>
          </a:p>
          <a:p>
            <a:pPr>
              <a:buFont typeface="Wingdings" panose="05000000000000000000" pitchFamily="2" charset="2"/>
              <a:buChar char="Ø"/>
            </a:pPr>
            <a:endParaRPr lang="nb-NO" sz="1500" dirty="0">
              <a:solidFill>
                <a:schemeClr val="tx1"/>
              </a:solidFill>
              <a:latin typeface="Ink Free" panose="03080402000500000000" pitchFamily="66" charset="0"/>
            </a:endParaRPr>
          </a:p>
          <a:p>
            <a:endParaRPr lang="nb-NO" dirty="0">
              <a:solidFill>
                <a:schemeClr val="tx1"/>
              </a:solidFill>
            </a:endParaRPr>
          </a:p>
        </p:txBody>
      </p:sp>
      <p:sp>
        <p:nvSpPr>
          <p:cNvPr id="6" name="Plassholder for innhold 5"/>
          <p:cNvSpPr>
            <a:spLocks noGrp="1"/>
          </p:cNvSpPr>
          <p:nvPr>
            <p:ph sz="half" idx="2"/>
          </p:nvPr>
        </p:nvSpPr>
        <p:spPr>
          <a:xfrm>
            <a:off x="414294" y="1290099"/>
            <a:ext cx="7063867" cy="3272848"/>
          </a:xfrm>
        </p:spPr>
        <p:txBody>
          <a:bodyPr>
            <a:noAutofit/>
          </a:bodyPr>
          <a:lstStyle/>
          <a:p>
            <a:pPr marL="0" indent="0">
              <a:buNone/>
            </a:pPr>
            <a:r>
              <a:rPr lang="nb-NO" sz="1400" b="1" dirty="0" smtClean="0">
                <a:latin typeface="Ink Free" panose="03080402000500000000" pitchFamily="66" charset="0"/>
              </a:rPr>
              <a:t>F</a:t>
            </a:r>
            <a:r>
              <a:rPr lang="nb-NO" sz="1400" b="1" dirty="0" smtClean="0">
                <a:solidFill>
                  <a:schemeClr val="tx1"/>
                </a:solidFill>
                <a:latin typeface="Ink Free" panose="03080402000500000000" pitchFamily="66" charset="0"/>
              </a:rPr>
              <a:t>okus fra Rammeplanen: natur, miljø og teknologi og kommunikasjon, språk og tekst</a:t>
            </a:r>
            <a:endParaRPr lang="nb-NO" sz="1400" b="1" dirty="0">
              <a:solidFill>
                <a:schemeClr val="tx1"/>
              </a:solidFill>
              <a:latin typeface="Ink Free" panose="03080402000500000000" pitchFamily="66" charset="0"/>
            </a:endParaRPr>
          </a:p>
          <a:p>
            <a:pPr lvl="0">
              <a:buFont typeface="Wingdings" panose="05000000000000000000" pitchFamily="2" charset="2"/>
              <a:buChar char="Ø"/>
            </a:pPr>
            <a:r>
              <a:rPr lang="nb-NO" sz="1200" dirty="0" smtClean="0">
                <a:solidFill>
                  <a:schemeClr val="tx1"/>
                </a:solidFill>
                <a:latin typeface="Ink Free" panose="03080402000500000000" pitchFamily="66" charset="0"/>
              </a:rPr>
              <a:t>At </a:t>
            </a:r>
            <a:r>
              <a:rPr lang="nb-NO" sz="1200" dirty="0">
                <a:solidFill>
                  <a:schemeClr val="tx1"/>
                </a:solidFill>
                <a:latin typeface="Ink Free" panose="03080402000500000000" pitchFamily="66" charset="0"/>
              </a:rPr>
              <a:t>barnehagen skal legge til rette slik at barna får gode opplevelser med friluftsliv året rundt. Barna skal få oppleve og utforske naturen og naturens mangfold</a:t>
            </a:r>
            <a:r>
              <a:rPr lang="nb-NO" sz="1200" dirty="0" smtClean="0">
                <a:solidFill>
                  <a:schemeClr val="tx1"/>
                </a:solidFill>
                <a:latin typeface="Ink Free" panose="03080402000500000000" pitchFamily="66" charset="0"/>
              </a:rPr>
              <a:t>.</a:t>
            </a:r>
          </a:p>
          <a:p>
            <a:pPr>
              <a:buFont typeface="Wingdings" panose="05000000000000000000" pitchFamily="2" charset="2"/>
              <a:buChar char="Ø"/>
            </a:pPr>
            <a:r>
              <a:rPr lang="nb-NO" sz="1200" dirty="0">
                <a:latin typeface="Ink Free" panose="03080402000500000000" pitchFamily="66" charset="0"/>
                <a:ea typeface="Calibri" panose="020F0502020204030204" pitchFamily="34" charset="0"/>
                <a:cs typeface="Times New Roman" panose="02020603050405020304" pitchFamily="18" charset="0"/>
              </a:rPr>
              <a:t>Tilegne seg kunnskap om dyr og dyreliv. Hvordan kan vi best ta vare på </a:t>
            </a:r>
            <a:r>
              <a:rPr lang="nb-NO" sz="1200" dirty="0" smtClean="0">
                <a:latin typeface="Ink Free" panose="03080402000500000000" pitchFamily="66" charset="0"/>
                <a:ea typeface="Calibri" panose="020F0502020204030204" pitchFamily="34" charset="0"/>
                <a:cs typeface="Times New Roman" panose="02020603050405020304" pitchFamily="18" charset="0"/>
              </a:rPr>
              <a:t>dyrene </a:t>
            </a:r>
            <a:r>
              <a:rPr lang="nb-NO" sz="1200" dirty="0">
                <a:latin typeface="Ink Free" panose="03080402000500000000" pitchFamily="66" charset="0"/>
                <a:ea typeface="Calibri" panose="020F0502020204030204" pitchFamily="34" charset="0"/>
                <a:cs typeface="Times New Roman" panose="02020603050405020304" pitchFamily="18" charset="0"/>
              </a:rPr>
              <a:t>rundt oss</a:t>
            </a:r>
            <a:r>
              <a:rPr lang="nb-NO" sz="1200" dirty="0" smtClean="0">
                <a:latin typeface="Ink Free" panose="03080402000500000000" pitchFamily="66" charset="0"/>
                <a:ea typeface="Calibri" panose="020F0502020204030204" pitchFamily="34" charset="0"/>
                <a:cs typeface="Times New Roman" panose="02020603050405020304" pitchFamily="18" charset="0"/>
              </a:rPr>
              <a:t>?</a:t>
            </a:r>
          </a:p>
          <a:p>
            <a:pPr>
              <a:buFont typeface="Wingdings" panose="05000000000000000000" pitchFamily="2" charset="2"/>
              <a:buChar char="Ø"/>
            </a:pPr>
            <a:r>
              <a:rPr lang="nb-NO" sz="1200" dirty="0" smtClean="0">
                <a:latin typeface="Ink Free" panose="03080402000500000000" pitchFamily="66" charset="0"/>
                <a:ea typeface="Calibri" panose="020F0502020204030204" pitchFamily="34" charset="0"/>
                <a:cs typeface="Times New Roman" panose="02020603050405020304" pitchFamily="18" charset="0"/>
              </a:rPr>
              <a:t>Hjelpe barna å forstå sammenhengen mellom naturen og samfunnet</a:t>
            </a:r>
            <a:endParaRPr lang="nb-NO" sz="1200" dirty="0" smtClean="0">
              <a:solidFill>
                <a:schemeClr val="tx1"/>
              </a:solidFill>
              <a:latin typeface="Ink Free" panose="03080402000500000000" pitchFamily="66" charset="0"/>
            </a:endParaRPr>
          </a:p>
          <a:p>
            <a:pPr lvl="0">
              <a:buFont typeface="Wingdings" panose="05000000000000000000" pitchFamily="2" charset="2"/>
              <a:buChar char="Ø"/>
            </a:pPr>
            <a:r>
              <a:rPr lang="nb-NO" sz="1200" dirty="0" smtClean="0">
                <a:solidFill>
                  <a:schemeClr val="tx1"/>
                </a:solidFill>
                <a:latin typeface="Ink Free" panose="03080402000500000000" pitchFamily="66" charset="0"/>
              </a:rPr>
              <a:t>Samtaler </a:t>
            </a:r>
            <a:r>
              <a:rPr lang="nb-NO" sz="1200" dirty="0">
                <a:solidFill>
                  <a:schemeClr val="tx1"/>
                </a:solidFill>
                <a:latin typeface="Ink Free" panose="03080402000500000000" pitchFamily="66" charset="0"/>
              </a:rPr>
              <a:t>rundt menneskers og dyrs livssykluser</a:t>
            </a:r>
            <a:r>
              <a:rPr lang="nb-NO" sz="1200" dirty="0" smtClean="0">
                <a:solidFill>
                  <a:schemeClr val="tx1"/>
                </a:solidFill>
                <a:latin typeface="Ink Free" panose="03080402000500000000" pitchFamily="66" charset="0"/>
              </a:rPr>
              <a:t>.</a:t>
            </a:r>
          </a:p>
          <a:p>
            <a:pPr>
              <a:buFont typeface="Wingdings" panose="05000000000000000000" pitchFamily="2" charset="2"/>
              <a:buChar char="Ø"/>
            </a:pPr>
            <a:r>
              <a:rPr lang="nb-NO" sz="1200" dirty="0">
                <a:latin typeface="Ink Free" panose="03080402000500000000" pitchFamily="66" charset="0"/>
                <a:ea typeface="Calibri" panose="020F0502020204030204" pitchFamily="34" charset="0"/>
                <a:cs typeface="Times New Roman" panose="02020603050405020304" pitchFamily="18" charset="0"/>
              </a:rPr>
              <a:t>La barna få kjennskap til naturen og bærekraftig utvikling, lærer av naturen og utvikler respekt og begynnende forståelse for hvordan vi kan ta vare på den</a:t>
            </a:r>
            <a:r>
              <a:rPr lang="nb-NO" sz="1200" dirty="0" smtClean="0">
                <a:latin typeface="Ink Free" panose="03080402000500000000" pitchFamily="66" charset="0"/>
                <a:ea typeface="Calibri" panose="020F0502020204030204" pitchFamily="34" charset="0"/>
                <a:cs typeface="Times New Roman" panose="02020603050405020304" pitchFamily="18" charset="0"/>
              </a:rPr>
              <a:t>.</a:t>
            </a:r>
          </a:p>
          <a:p>
            <a:pPr>
              <a:buFont typeface="Wingdings" panose="05000000000000000000" pitchFamily="2" charset="2"/>
              <a:buChar char="Ø"/>
            </a:pPr>
            <a:r>
              <a:rPr lang="nb-NO" sz="1200" dirty="0" smtClean="0">
                <a:latin typeface="Ink Free" panose="03080402000500000000" pitchFamily="66" charset="0"/>
                <a:ea typeface="Calibri" panose="020F0502020204030204" pitchFamily="34" charset="0"/>
                <a:cs typeface="Times New Roman" panose="02020603050405020304" pitchFamily="18" charset="0"/>
              </a:rPr>
              <a:t>Vi markerer EID.</a:t>
            </a:r>
          </a:p>
          <a:p>
            <a:pPr>
              <a:buFont typeface="Wingdings" panose="05000000000000000000" pitchFamily="2" charset="2"/>
              <a:buChar char="Ø"/>
            </a:pPr>
            <a:r>
              <a:rPr lang="nb-NO" sz="1200" dirty="0" smtClean="0">
                <a:latin typeface="Ink Free" panose="03080402000500000000" pitchFamily="66" charset="0"/>
              </a:rPr>
              <a:t>Vi bidrar </a:t>
            </a:r>
            <a:r>
              <a:rPr lang="nb-NO" sz="1200" dirty="0">
                <a:latin typeface="Ink Free" panose="03080402000500000000" pitchFamily="66" charset="0"/>
              </a:rPr>
              <a:t>til at barn leker med språk, symboler og tekst og stimulere til språklig nysgjerrighet, bevissthet og utvikling.</a:t>
            </a:r>
            <a:endParaRPr lang="nb-NO" sz="1200" dirty="0" smtClean="0">
              <a:latin typeface="Ink Free" panose="03080402000500000000" pitchFamily="66" charset="0"/>
              <a:ea typeface="Calibri" panose="020F0502020204030204" pitchFamily="34" charset="0"/>
              <a:cs typeface="Times New Roman" panose="02020603050405020304" pitchFamily="18" charset="0"/>
            </a:endParaRPr>
          </a:p>
          <a:p>
            <a:pPr>
              <a:buFont typeface="Wingdings" panose="05000000000000000000" pitchFamily="2" charset="2"/>
              <a:buChar char="Ø"/>
            </a:pPr>
            <a:endParaRPr lang="nb-NO" sz="1200" dirty="0">
              <a:latin typeface="Ink Free" panose="03080402000500000000" pitchFamily="66" charset="0"/>
              <a:ea typeface="Calibri" panose="020F0502020204030204" pitchFamily="34" charset="0"/>
              <a:cs typeface="Times New Roman" panose="02020603050405020304" pitchFamily="18" charset="0"/>
            </a:endParaRPr>
          </a:p>
          <a:p>
            <a:pPr lvl="0">
              <a:buFont typeface="Wingdings" panose="05000000000000000000" pitchFamily="2" charset="2"/>
              <a:buChar char="Ø"/>
            </a:pPr>
            <a:endParaRPr lang="nb-NO" sz="1200" dirty="0">
              <a:solidFill>
                <a:schemeClr val="tx1"/>
              </a:solidFill>
              <a:latin typeface="Ink Free" panose="03080402000500000000" pitchFamily="66" charset="0"/>
            </a:endParaRPr>
          </a:p>
          <a:p>
            <a:pPr marL="0" lvl="0" indent="0">
              <a:buNone/>
            </a:pPr>
            <a:endParaRPr lang="nb-NO" sz="1200" dirty="0">
              <a:solidFill>
                <a:schemeClr val="tx1"/>
              </a:solidFill>
              <a:latin typeface="Ink Free" panose="03080402000500000000" pitchFamily="66" charset="0"/>
            </a:endParaRPr>
          </a:p>
          <a:p>
            <a:pPr marL="0" indent="0">
              <a:buNone/>
            </a:pPr>
            <a:endParaRPr lang="nb-NO" sz="1200" dirty="0">
              <a:solidFill>
                <a:schemeClr val="tx1"/>
              </a:solidFill>
              <a:latin typeface="Ink Free" panose="03080402000500000000" pitchFamily="66" charset="0"/>
            </a:endParaRPr>
          </a:p>
          <a:p>
            <a:pPr lvl="0"/>
            <a:endParaRPr lang="nb-NO" sz="1600" dirty="0">
              <a:solidFill>
                <a:schemeClr val="tx1"/>
              </a:solidFill>
            </a:endParaRPr>
          </a:p>
          <a:p>
            <a:pPr marL="0" indent="0">
              <a:buNone/>
            </a:pPr>
            <a:r>
              <a:rPr lang="nb-NO" sz="1600" dirty="0">
                <a:solidFill>
                  <a:schemeClr val="tx1"/>
                </a:solidFill>
              </a:rPr>
              <a:t/>
            </a:r>
            <a:br>
              <a:rPr lang="nb-NO" sz="1600" dirty="0">
                <a:solidFill>
                  <a:schemeClr val="tx1"/>
                </a:solidFill>
              </a:rPr>
            </a:br>
            <a:endParaRPr lang="nb-NO" sz="1600" dirty="0">
              <a:solidFill>
                <a:schemeClr val="tx1"/>
              </a:solidFill>
            </a:endParaRPr>
          </a:p>
        </p:txBody>
      </p:sp>
      <p:pic>
        <p:nvPicPr>
          <p:cNvPr id="4" name="Bild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82887" y="1512090"/>
            <a:ext cx="2445296" cy="3260394"/>
          </a:xfrm>
          <a:prstGeom prst="rect">
            <a:avLst/>
          </a:prstGeom>
        </p:spPr>
      </p:pic>
      <p:pic>
        <p:nvPicPr>
          <p:cNvPr id="9" name="Bild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a:off x="992803" y="4279180"/>
            <a:ext cx="2437892" cy="3255804"/>
          </a:xfrm>
          <a:prstGeom prst="rect">
            <a:avLst/>
          </a:prstGeom>
          <a:ln>
            <a:noFill/>
          </a:ln>
          <a:effectLst>
            <a:softEdge rad="112500"/>
          </a:effectLst>
        </p:spPr>
      </p:pic>
    </p:spTree>
    <p:extLst>
      <p:ext uri="{BB962C8B-B14F-4D97-AF65-F5344CB8AC3E}">
        <p14:creationId xmlns:p14="http://schemas.microsoft.com/office/powerpoint/2010/main" val="188477912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sp>
        <p:nvSpPr>
          <p:cNvPr id="2" name="Tittel 1"/>
          <p:cNvSpPr>
            <a:spLocks noGrp="1"/>
          </p:cNvSpPr>
          <p:nvPr>
            <p:ph type="ctrTitle"/>
          </p:nvPr>
        </p:nvSpPr>
        <p:spPr>
          <a:xfrm>
            <a:off x="4449776" y="1350955"/>
            <a:ext cx="1724687" cy="667969"/>
          </a:xfrm>
        </p:spPr>
        <p:txBody>
          <a:bodyPr>
            <a:noAutofit/>
          </a:bodyPr>
          <a:lstStyle/>
          <a:p>
            <a:pPr algn="ctr"/>
            <a:r>
              <a:rPr lang="nb-NO" sz="4000" dirty="0">
                <a:latin typeface="Ink Free" panose="03080402000500000000" pitchFamily="66" charset="0"/>
              </a:rPr>
              <a:t>APRIL</a:t>
            </a:r>
          </a:p>
        </p:txBody>
      </p:sp>
      <p:graphicFrame>
        <p:nvGraphicFramePr>
          <p:cNvPr id="4" name="Tabell 3"/>
          <p:cNvGraphicFramePr>
            <a:graphicFrameLocks noGrp="1"/>
          </p:cNvGraphicFramePr>
          <p:nvPr>
            <p:extLst>
              <p:ext uri="{D42A27DB-BD31-4B8C-83A1-F6EECF244321}">
                <p14:modId xmlns:p14="http://schemas.microsoft.com/office/powerpoint/2010/main" val="4041172764"/>
              </p:ext>
            </p:extLst>
          </p:nvPr>
        </p:nvGraphicFramePr>
        <p:xfrm>
          <a:off x="1765423" y="2026883"/>
          <a:ext cx="6953063" cy="3501629"/>
        </p:xfrm>
        <a:graphic>
          <a:graphicData uri="http://schemas.openxmlformats.org/drawingml/2006/table">
            <a:tbl>
              <a:tblPr firstRow="1" bandRow="1">
                <a:tableStyleId>{5C22544A-7EE6-4342-B048-85BDC9FD1C3A}</a:tableStyleId>
              </a:tblPr>
              <a:tblGrid>
                <a:gridCol w="508348">
                  <a:extLst>
                    <a:ext uri="{9D8B030D-6E8A-4147-A177-3AD203B41FA5}">
                      <a16:colId xmlns:a16="http://schemas.microsoft.com/office/drawing/2014/main" xmlns="" val="20000"/>
                    </a:ext>
                  </a:extLst>
                </a:gridCol>
                <a:gridCol w="908933">
                  <a:extLst>
                    <a:ext uri="{9D8B030D-6E8A-4147-A177-3AD203B41FA5}">
                      <a16:colId xmlns:a16="http://schemas.microsoft.com/office/drawing/2014/main" xmlns="" val="20001"/>
                    </a:ext>
                  </a:extLst>
                </a:gridCol>
                <a:gridCol w="977103">
                  <a:extLst>
                    <a:ext uri="{9D8B030D-6E8A-4147-A177-3AD203B41FA5}">
                      <a16:colId xmlns:a16="http://schemas.microsoft.com/office/drawing/2014/main" xmlns="" val="20002"/>
                    </a:ext>
                  </a:extLst>
                </a:gridCol>
                <a:gridCol w="916507">
                  <a:extLst>
                    <a:ext uri="{9D8B030D-6E8A-4147-A177-3AD203B41FA5}">
                      <a16:colId xmlns:a16="http://schemas.microsoft.com/office/drawing/2014/main" xmlns="" val="20003"/>
                    </a:ext>
                  </a:extLst>
                </a:gridCol>
                <a:gridCol w="939230">
                  <a:extLst>
                    <a:ext uri="{9D8B030D-6E8A-4147-A177-3AD203B41FA5}">
                      <a16:colId xmlns:a16="http://schemas.microsoft.com/office/drawing/2014/main" xmlns="" val="20004"/>
                    </a:ext>
                  </a:extLst>
                </a:gridCol>
                <a:gridCol w="964676">
                  <a:extLst>
                    <a:ext uri="{9D8B030D-6E8A-4147-A177-3AD203B41FA5}">
                      <a16:colId xmlns:a16="http://schemas.microsoft.com/office/drawing/2014/main" xmlns="" val="20005"/>
                    </a:ext>
                  </a:extLst>
                </a:gridCol>
                <a:gridCol w="869133">
                  <a:extLst>
                    <a:ext uri="{9D8B030D-6E8A-4147-A177-3AD203B41FA5}">
                      <a16:colId xmlns:a16="http://schemas.microsoft.com/office/drawing/2014/main" xmlns="" val="20006"/>
                    </a:ext>
                  </a:extLst>
                </a:gridCol>
                <a:gridCol w="869133">
                  <a:extLst>
                    <a:ext uri="{9D8B030D-6E8A-4147-A177-3AD203B41FA5}">
                      <a16:colId xmlns:a16="http://schemas.microsoft.com/office/drawing/2014/main" xmlns="" val="20007"/>
                    </a:ext>
                  </a:extLst>
                </a:gridCol>
              </a:tblGrid>
              <a:tr h="274313">
                <a:tc>
                  <a:txBody>
                    <a:bodyPr/>
                    <a:lstStyle/>
                    <a:p>
                      <a:r>
                        <a:rPr lang="nb-NO" sz="1200" dirty="0"/>
                        <a:t>Uke </a:t>
                      </a:r>
                    </a:p>
                  </a:txBody>
                  <a:tcPr>
                    <a:solidFill>
                      <a:schemeClr val="accent5">
                        <a:lumMod val="60000"/>
                        <a:lumOff val="40000"/>
                      </a:schemeClr>
                    </a:solidFill>
                  </a:tcPr>
                </a:tc>
                <a:tc>
                  <a:txBody>
                    <a:bodyPr/>
                    <a:lstStyle/>
                    <a:p>
                      <a:r>
                        <a:rPr lang="nb-NO" sz="1200" dirty="0"/>
                        <a:t>Mandag</a:t>
                      </a:r>
                    </a:p>
                  </a:txBody>
                  <a:tcPr>
                    <a:solidFill>
                      <a:schemeClr val="accent5">
                        <a:lumMod val="60000"/>
                        <a:lumOff val="40000"/>
                      </a:schemeClr>
                    </a:solidFill>
                  </a:tcPr>
                </a:tc>
                <a:tc>
                  <a:txBody>
                    <a:bodyPr/>
                    <a:lstStyle/>
                    <a:p>
                      <a:r>
                        <a:rPr lang="nb-NO" sz="1200" dirty="0"/>
                        <a:t>Tirsdag</a:t>
                      </a:r>
                    </a:p>
                  </a:txBody>
                  <a:tcPr>
                    <a:solidFill>
                      <a:schemeClr val="accent5">
                        <a:lumMod val="60000"/>
                        <a:lumOff val="40000"/>
                      </a:schemeClr>
                    </a:solidFill>
                  </a:tcPr>
                </a:tc>
                <a:tc>
                  <a:txBody>
                    <a:bodyPr/>
                    <a:lstStyle/>
                    <a:p>
                      <a:r>
                        <a:rPr lang="nb-NO" sz="1200" dirty="0"/>
                        <a:t>Onsdag</a:t>
                      </a:r>
                    </a:p>
                  </a:txBody>
                  <a:tcPr>
                    <a:solidFill>
                      <a:schemeClr val="accent5">
                        <a:lumMod val="60000"/>
                        <a:lumOff val="40000"/>
                      </a:schemeClr>
                    </a:solidFill>
                  </a:tcPr>
                </a:tc>
                <a:tc>
                  <a:txBody>
                    <a:bodyPr/>
                    <a:lstStyle/>
                    <a:p>
                      <a:r>
                        <a:rPr lang="nb-NO" sz="1200" dirty="0"/>
                        <a:t>Torsdag</a:t>
                      </a:r>
                    </a:p>
                  </a:txBody>
                  <a:tcPr>
                    <a:solidFill>
                      <a:schemeClr val="accent5">
                        <a:lumMod val="60000"/>
                        <a:lumOff val="40000"/>
                      </a:schemeClr>
                    </a:solidFill>
                  </a:tcPr>
                </a:tc>
                <a:tc>
                  <a:txBody>
                    <a:bodyPr/>
                    <a:lstStyle/>
                    <a:p>
                      <a:r>
                        <a:rPr lang="nb-NO" sz="1200" dirty="0"/>
                        <a:t>Fredag</a:t>
                      </a:r>
                    </a:p>
                  </a:txBody>
                  <a:tcPr>
                    <a:solidFill>
                      <a:schemeClr val="accent5">
                        <a:lumMod val="60000"/>
                        <a:lumOff val="40000"/>
                      </a:schemeClr>
                    </a:solidFill>
                  </a:tcPr>
                </a:tc>
                <a:tc>
                  <a:txBody>
                    <a:bodyPr/>
                    <a:lstStyle/>
                    <a:p>
                      <a:r>
                        <a:rPr lang="nb-NO" sz="1200" dirty="0"/>
                        <a:t>Lørdag</a:t>
                      </a:r>
                    </a:p>
                  </a:txBody>
                  <a:tcPr>
                    <a:solidFill>
                      <a:schemeClr val="accent5">
                        <a:lumMod val="60000"/>
                        <a:lumOff val="40000"/>
                      </a:schemeClr>
                    </a:solidFill>
                  </a:tcPr>
                </a:tc>
                <a:tc>
                  <a:txBody>
                    <a:bodyPr/>
                    <a:lstStyle/>
                    <a:p>
                      <a:r>
                        <a:rPr lang="nb-NO" sz="1200" dirty="0"/>
                        <a:t>søndag</a:t>
                      </a:r>
                    </a:p>
                  </a:txBody>
                  <a:tcPr>
                    <a:solidFill>
                      <a:schemeClr val="accent5">
                        <a:lumMod val="60000"/>
                        <a:lumOff val="40000"/>
                      </a:schemeClr>
                    </a:solidFill>
                  </a:tcPr>
                </a:tc>
                <a:extLst>
                  <a:ext uri="{0D108BD9-81ED-4DB2-BD59-A6C34878D82A}">
                    <a16:rowId xmlns:a16="http://schemas.microsoft.com/office/drawing/2014/main" xmlns="" val="10000"/>
                  </a:ext>
                </a:extLst>
              </a:tr>
              <a:tr h="591585">
                <a:tc>
                  <a:txBody>
                    <a:bodyPr/>
                    <a:lstStyle/>
                    <a:p>
                      <a:r>
                        <a:rPr lang="nb-NO" sz="1200" dirty="0" smtClean="0"/>
                        <a:t>14</a:t>
                      </a:r>
                      <a:endParaRPr lang="nb-NO" sz="1200" dirty="0"/>
                    </a:p>
                    <a:p>
                      <a:endParaRPr lang="nb-NO" sz="1200" dirty="0"/>
                    </a:p>
                  </a:txBody>
                  <a:tcPr>
                    <a:solidFill>
                      <a:schemeClr val="accent5">
                        <a:lumMod val="20000"/>
                        <a:lumOff val="80000"/>
                      </a:schemeClr>
                    </a:solidFill>
                  </a:tcPr>
                </a:tc>
                <a:tc>
                  <a:txBody>
                    <a:bodyPr/>
                    <a:lstStyle/>
                    <a:p>
                      <a:pPr algn="r"/>
                      <a:r>
                        <a:rPr lang="nb-NO" sz="800" dirty="0" smtClean="0">
                          <a:solidFill>
                            <a:srgbClr val="FF0000"/>
                          </a:solidFill>
                        </a:rPr>
                        <a:t>1</a:t>
                      </a:r>
                    </a:p>
                    <a:p>
                      <a:pPr algn="r"/>
                      <a:r>
                        <a:rPr lang="nb-NO" sz="800" dirty="0" smtClean="0">
                          <a:solidFill>
                            <a:srgbClr val="FF0000"/>
                          </a:solidFill>
                        </a:rPr>
                        <a:t>2 påskedag.</a:t>
                      </a:r>
                    </a:p>
                    <a:p>
                      <a:pPr algn="r"/>
                      <a:r>
                        <a:rPr lang="nb-NO" sz="800" dirty="0" err="1" smtClean="0">
                          <a:solidFill>
                            <a:srgbClr val="FF0000"/>
                          </a:solidFill>
                        </a:rPr>
                        <a:t>Bhg</a:t>
                      </a:r>
                      <a:r>
                        <a:rPr lang="nb-NO" sz="800" dirty="0" smtClean="0">
                          <a:solidFill>
                            <a:srgbClr val="FF0000"/>
                          </a:solidFill>
                        </a:rPr>
                        <a:t> er stengt</a:t>
                      </a:r>
                      <a:endParaRPr lang="nb-NO" sz="800" dirty="0">
                        <a:solidFill>
                          <a:srgbClr val="FF0000"/>
                        </a:solidFill>
                      </a:endParaRPr>
                    </a:p>
                  </a:txBody>
                  <a:tcPr>
                    <a:solidFill>
                      <a:schemeClr val="accent5">
                        <a:lumMod val="20000"/>
                        <a:lumOff val="80000"/>
                      </a:schemeClr>
                    </a:solidFill>
                  </a:tcPr>
                </a:tc>
                <a:tc>
                  <a:txBody>
                    <a:bodyPr/>
                    <a:lstStyle/>
                    <a:p>
                      <a:pPr algn="r"/>
                      <a:r>
                        <a:rPr lang="nb-NO" sz="800" dirty="0" smtClean="0"/>
                        <a:t>2</a:t>
                      </a:r>
                      <a:endParaRPr lang="nb-NO" sz="800" dirty="0"/>
                    </a:p>
                  </a:txBody>
                  <a:tcPr>
                    <a:solidFill>
                      <a:schemeClr val="accent5">
                        <a:lumMod val="20000"/>
                        <a:lumOff val="80000"/>
                      </a:schemeClr>
                    </a:solidFill>
                  </a:tcPr>
                </a:tc>
                <a:tc>
                  <a:txBody>
                    <a:bodyPr/>
                    <a:lstStyle/>
                    <a:p>
                      <a:pPr algn="r"/>
                      <a:r>
                        <a:rPr lang="nb-NO" sz="800" dirty="0" smtClean="0"/>
                        <a:t>3</a:t>
                      </a:r>
                      <a:endParaRPr lang="nb-NO" sz="800" dirty="0"/>
                    </a:p>
                  </a:txBody>
                  <a:tcPr>
                    <a:solidFill>
                      <a:schemeClr val="accent5">
                        <a:lumMod val="20000"/>
                        <a:lumOff val="80000"/>
                      </a:schemeClr>
                    </a:solidFill>
                  </a:tcPr>
                </a:tc>
                <a:tc>
                  <a:txBody>
                    <a:bodyPr/>
                    <a:lstStyle/>
                    <a:p>
                      <a:pPr algn="r"/>
                      <a:r>
                        <a:rPr lang="nb-NO" sz="800" dirty="0" smtClean="0">
                          <a:solidFill>
                            <a:schemeClr val="tx1"/>
                          </a:solidFill>
                        </a:rPr>
                        <a:t>4</a:t>
                      </a:r>
                      <a:endParaRPr lang="nb-NO" sz="800" dirty="0">
                        <a:solidFill>
                          <a:schemeClr val="tx1"/>
                        </a:solidFill>
                      </a:endParaRPr>
                    </a:p>
                    <a:p>
                      <a:pPr algn="r"/>
                      <a:endParaRPr lang="nb-NO" sz="800" dirty="0">
                        <a:solidFill>
                          <a:schemeClr val="bg1"/>
                        </a:solidFill>
                      </a:endParaRPr>
                    </a:p>
                  </a:txBody>
                  <a:tcPr>
                    <a:solidFill>
                      <a:schemeClr val="accent5">
                        <a:lumMod val="20000"/>
                        <a:lumOff val="80000"/>
                      </a:schemeClr>
                    </a:solidFill>
                  </a:tcPr>
                </a:tc>
                <a:tc>
                  <a:txBody>
                    <a:bodyPr/>
                    <a:lstStyle/>
                    <a:p>
                      <a:pPr algn="r"/>
                      <a:r>
                        <a:rPr lang="nb-NO" sz="800" dirty="0" smtClean="0">
                          <a:solidFill>
                            <a:schemeClr val="tx1"/>
                          </a:solidFill>
                        </a:rPr>
                        <a:t>5</a:t>
                      </a:r>
                      <a:endParaRPr lang="nb-NO" sz="800" dirty="0">
                        <a:solidFill>
                          <a:schemeClr val="tx1"/>
                        </a:solidFill>
                      </a:endParaRPr>
                    </a:p>
                    <a:p>
                      <a:pPr algn="r"/>
                      <a:endParaRPr lang="nb-NO" sz="800" dirty="0">
                        <a:solidFill>
                          <a:schemeClr val="tx1"/>
                        </a:solidFill>
                      </a:endParaRPr>
                    </a:p>
                  </a:txBody>
                  <a:tcPr>
                    <a:solidFill>
                      <a:schemeClr val="accent5">
                        <a:lumMod val="20000"/>
                        <a:lumOff val="80000"/>
                      </a:schemeClr>
                    </a:solidFill>
                  </a:tcPr>
                </a:tc>
                <a:tc>
                  <a:txBody>
                    <a:bodyPr/>
                    <a:lstStyle/>
                    <a:p>
                      <a:pPr algn="r"/>
                      <a:r>
                        <a:rPr lang="nb-NO" sz="800" dirty="0" smtClean="0">
                          <a:solidFill>
                            <a:schemeClr val="tx1"/>
                          </a:solidFill>
                        </a:rPr>
                        <a:t>6</a:t>
                      </a:r>
                      <a:endParaRPr lang="nb-NO" sz="800" dirty="0">
                        <a:solidFill>
                          <a:schemeClr val="tx1"/>
                        </a:solidFill>
                      </a:endParaRPr>
                    </a:p>
                    <a:p>
                      <a:pPr algn="r"/>
                      <a:endParaRPr lang="nb-NO" sz="800" dirty="0">
                        <a:solidFill>
                          <a:schemeClr val="tx1"/>
                        </a:solidFill>
                      </a:endParaRPr>
                    </a:p>
                  </a:txBody>
                  <a:tcPr>
                    <a:solidFill>
                      <a:schemeClr val="accent5">
                        <a:lumMod val="20000"/>
                        <a:lumOff val="80000"/>
                      </a:schemeClr>
                    </a:solidFill>
                  </a:tcPr>
                </a:tc>
                <a:tc>
                  <a:txBody>
                    <a:bodyPr/>
                    <a:lstStyle/>
                    <a:p>
                      <a:pPr algn="r"/>
                      <a:r>
                        <a:rPr lang="nb-NO" sz="800" dirty="0" smtClean="0">
                          <a:solidFill>
                            <a:schemeClr val="tx1"/>
                          </a:solidFill>
                        </a:rPr>
                        <a:t>7</a:t>
                      </a:r>
                      <a:endParaRPr lang="nb-NO" sz="800" dirty="0">
                        <a:solidFill>
                          <a:schemeClr val="tx1"/>
                        </a:solidFill>
                      </a:endParaRPr>
                    </a:p>
                    <a:p>
                      <a:pPr algn="r"/>
                      <a:endParaRPr lang="nb-NO" sz="800" dirty="0">
                        <a:solidFill>
                          <a:srgbClr val="FF0000"/>
                        </a:solidFill>
                      </a:endParaRPr>
                    </a:p>
                  </a:txBody>
                  <a:tcPr>
                    <a:solidFill>
                      <a:schemeClr val="accent5">
                        <a:lumMod val="20000"/>
                        <a:lumOff val="80000"/>
                      </a:schemeClr>
                    </a:solidFill>
                  </a:tcPr>
                </a:tc>
                <a:extLst>
                  <a:ext uri="{0D108BD9-81ED-4DB2-BD59-A6C34878D82A}">
                    <a16:rowId xmlns:a16="http://schemas.microsoft.com/office/drawing/2014/main" xmlns="" val="10001"/>
                  </a:ext>
                </a:extLst>
              </a:tr>
              <a:tr h="734618">
                <a:tc>
                  <a:txBody>
                    <a:bodyPr/>
                    <a:lstStyle/>
                    <a:p>
                      <a:r>
                        <a:rPr lang="nb-NO" sz="1200" dirty="0" smtClean="0"/>
                        <a:t>15</a:t>
                      </a:r>
                      <a:endParaRPr lang="nb-NO" sz="1200" dirty="0"/>
                    </a:p>
                    <a:p>
                      <a:endParaRPr lang="nb-NO" sz="1200" dirty="0"/>
                    </a:p>
                  </a:txBody>
                  <a:tcPr>
                    <a:solidFill>
                      <a:schemeClr val="bg1"/>
                    </a:solidFill>
                  </a:tcPr>
                </a:tc>
                <a:tc>
                  <a:txBody>
                    <a:bodyPr/>
                    <a:lstStyle/>
                    <a:p>
                      <a:pPr algn="r"/>
                      <a:r>
                        <a:rPr lang="nb-NO" sz="800" dirty="0" smtClean="0">
                          <a:solidFill>
                            <a:schemeClr val="tx1"/>
                          </a:solidFill>
                        </a:rPr>
                        <a:t>8</a:t>
                      </a:r>
                      <a:endParaRPr lang="nb-NO" sz="800" dirty="0">
                        <a:solidFill>
                          <a:schemeClr val="tx1"/>
                        </a:solidFill>
                      </a:endParaRPr>
                    </a:p>
                    <a:p>
                      <a:pPr algn="r"/>
                      <a:endParaRPr lang="nb-NO" sz="800" dirty="0">
                        <a:solidFill>
                          <a:schemeClr val="tx1"/>
                        </a:solidFill>
                      </a:endParaRPr>
                    </a:p>
                  </a:txBody>
                  <a:tcPr>
                    <a:solidFill>
                      <a:schemeClr val="bg1"/>
                    </a:solidFill>
                  </a:tcPr>
                </a:tc>
                <a:tc>
                  <a:txBody>
                    <a:bodyPr/>
                    <a:lstStyle/>
                    <a:p>
                      <a:pPr algn="r"/>
                      <a:r>
                        <a:rPr lang="nb-NO" sz="800" dirty="0" smtClean="0">
                          <a:solidFill>
                            <a:schemeClr val="tx1"/>
                          </a:solidFill>
                        </a:rPr>
                        <a:t>9</a:t>
                      </a:r>
                      <a:endParaRPr lang="nb-NO" sz="800" dirty="0">
                        <a:solidFill>
                          <a:schemeClr val="tx1"/>
                        </a:solidFill>
                      </a:endParaRPr>
                    </a:p>
                    <a:p>
                      <a:pPr algn="r"/>
                      <a:endParaRPr lang="nb-NO" sz="800" dirty="0">
                        <a:solidFill>
                          <a:schemeClr val="tx1"/>
                        </a:solidFill>
                      </a:endParaRPr>
                    </a:p>
                  </a:txBody>
                  <a:tcPr>
                    <a:solidFill>
                      <a:schemeClr val="bg1"/>
                    </a:solidFill>
                  </a:tcPr>
                </a:tc>
                <a:tc>
                  <a:txBody>
                    <a:bodyPr/>
                    <a:lstStyle/>
                    <a:p>
                      <a:pPr algn="r"/>
                      <a:r>
                        <a:rPr lang="nb-NO" sz="800" dirty="0" smtClean="0">
                          <a:solidFill>
                            <a:schemeClr val="tx1"/>
                          </a:solidFill>
                        </a:rPr>
                        <a:t>10</a:t>
                      </a:r>
                    </a:p>
                    <a:p>
                      <a:pPr algn="r"/>
                      <a:r>
                        <a:rPr lang="nb-NO" sz="800" dirty="0" smtClean="0">
                          <a:solidFill>
                            <a:schemeClr val="tx1"/>
                          </a:solidFill>
                        </a:rPr>
                        <a:t>Id-al-</a:t>
                      </a:r>
                      <a:r>
                        <a:rPr lang="nb-NO" sz="800" dirty="0" err="1" smtClean="0">
                          <a:solidFill>
                            <a:schemeClr val="tx1"/>
                          </a:solidFill>
                        </a:rPr>
                        <a:t>Fitr</a:t>
                      </a:r>
                      <a:endParaRPr lang="nb-NO" sz="800" dirty="0">
                        <a:solidFill>
                          <a:schemeClr val="tx1"/>
                        </a:solidFill>
                      </a:endParaRPr>
                    </a:p>
                  </a:txBody>
                  <a:tcPr>
                    <a:solidFill>
                      <a:schemeClr val="bg1"/>
                    </a:solidFill>
                  </a:tcPr>
                </a:tc>
                <a:tc>
                  <a:txBody>
                    <a:bodyPr/>
                    <a:lstStyle/>
                    <a:p>
                      <a:pPr algn="r"/>
                      <a:r>
                        <a:rPr lang="nb-NO" sz="800" dirty="0" smtClean="0">
                          <a:solidFill>
                            <a:schemeClr val="tx1"/>
                          </a:solidFill>
                        </a:rPr>
                        <a:t>11</a:t>
                      </a:r>
                      <a:endParaRPr lang="nb-NO" sz="800" dirty="0">
                        <a:solidFill>
                          <a:schemeClr val="tx1"/>
                        </a:solidFill>
                      </a:endParaRPr>
                    </a:p>
                    <a:p>
                      <a:pPr algn="r"/>
                      <a:endParaRPr lang="nb-NO" sz="800" dirty="0">
                        <a:solidFill>
                          <a:schemeClr val="tx1"/>
                        </a:solidFill>
                      </a:endParaRPr>
                    </a:p>
                  </a:txBody>
                  <a:tcPr>
                    <a:solidFill>
                      <a:schemeClr val="bg1"/>
                    </a:solidFill>
                  </a:tcPr>
                </a:tc>
                <a:tc>
                  <a:txBody>
                    <a:bodyPr/>
                    <a:lstStyle/>
                    <a:p>
                      <a:pPr algn="r"/>
                      <a:r>
                        <a:rPr lang="nb-NO" sz="800" dirty="0" smtClean="0">
                          <a:solidFill>
                            <a:schemeClr val="tx1"/>
                          </a:solidFill>
                        </a:rPr>
                        <a:t>12</a:t>
                      </a:r>
                      <a:endParaRPr lang="nb-NO" sz="800" dirty="0">
                        <a:solidFill>
                          <a:schemeClr val="tx1"/>
                        </a:solidFill>
                      </a:endParaRPr>
                    </a:p>
                    <a:p>
                      <a:pPr algn="r"/>
                      <a:endParaRPr lang="nb-NO" sz="800" dirty="0">
                        <a:solidFill>
                          <a:schemeClr val="tx1"/>
                        </a:solidFill>
                      </a:endParaRPr>
                    </a:p>
                  </a:txBody>
                  <a:tcPr>
                    <a:solidFill>
                      <a:schemeClr val="bg1"/>
                    </a:solidFill>
                  </a:tcPr>
                </a:tc>
                <a:tc>
                  <a:txBody>
                    <a:bodyPr/>
                    <a:lstStyle/>
                    <a:p>
                      <a:pPr algn="r"/>
                      <a:r>
                        <a:rPr lang="nb-NO" sz="800" dirty="0" smtClean="0">
                          <a:solidFill>
                            <a:schemeClr val="tx1"/>
                          </a:solidFill>
                        </a:rPr>
                        <a:t>13</a:t>
                      </a:r>
                      <a:endParaRPr lang="nb-NO" sz="800" dirty="0">
                        <a:solidFill>
                          <a:schemeClr val="tx1"/>
                        </a:solidFill>
                      </a:endParaRPr>
                    </a:p>
                    <a:p>
                      <a:pPr algn="r"/>
                      <a:endParaRPr lang="nb-NO" sz="800" dirty="0">
                        <a:solidFill>
                          <a:schemeClr val="tx1"/>
                        </a:solidFill>
                      </a:endParaRPr>
                    </a:p>
                  </a:txBody>
                  <a:tcPr>
                    <a:solidFill>
                      <a:schemeClr val="bg1"/>
                    </a:solidFill>
                  </a:tcPr>
                </a:tc>
                <a:tc>
                  <a:txBody>
                    <a:bodyPr/>
                    <a:lstStyle/>
                    <a:p>
                      <a:pPr algn="r"/>
                      <a:r>
                        <a:rPr lang="nb-NO" sz="800" dirty="0" smtClean="0">
                          <a:solidFill>
                            <a:schemeClr val="tx1"/>
                          </a:solidFill>
                        </a:rPr>
                        <a:t>14</a:t>
                      </a:r>
                      <a:endParaRPr lang="nb-NO" sz="800" dirty="0">
                        <a:solidFill>
                          <a:schemeClr val="tx1"/>
                        </a:solidFill>
                      </a:endParaRPr>
                    </a:p>
                    <a:p>
                      <a:pPr algn="r"/>
                      <a:endParaRPr lang="nb-NO" sz="800" dirty="0">
                        <a:solidFill>
                          <a:schemeClr val="tx1"/>
                        </a:solidFill>
                      </a:endParaRPr>
                    </a:p>
                  </a:txBody>
                  <a:tcPr>
                    <a:solidFill>
                      <a:schemeClr val="bg1"/>
                    </a:solidFill>
                  </a:tcPr>
                </a:tc>
                <a:extLst>
                  <a:ext uri="{0D108BD9-81ED-4DB2-BD59-A6C34878D82A}">
                    <a16:rowId xmlns:a16="http://schemas.microsoft.com/office/drawing/2014/main" xmlns="" val="10002"/>
                  </a:ext>
                </a:extLst>
              </a:tr>
              <a:tr h="598039">
                <a:tc>
                  <a:txBody>
                    <a:bodyPr/>
                    <a:lstStyle/>
                    <a:p>
                      <a:r>
                        <a:rPr lang="nb-NO" sz="1200" dirty="0" smtClean="0"/>
                        <a:t>16</a:t>
                      </a:r>
                      <a:endParaRPr lang="nb-NO" sz="1200" dirty="0"/>
                    </a:p>
                    <a:p>
                      <a:endParaRPr lang="nb-NO" sz="1200" dirty="0"/>
                    </a:p>
                  </a:txBody>
                  <a:tcPr>
                    <a:solidFill>
                      <a:schemeClr val="accent5">
                        <a:lumMod val="20000"/>
                        <a:lumOff val="80000"/>
                      </a:schemeClr>
                    </a:solidFill>
                  </a:tcPr>
                </a:tc>
                <a:tc>
                  <a:txBody>
                    <a:bodyPr/>
                    <a:lstStyle/>
                    <a:p>
                      <a:pPr algn="r"/>
                      <a:r>
                        <a:rPr lang="nb-NO" sz="800" dirty="0" smtClean="0">
                          <a:solidFill>
                            <a:schemeClr val="tx1"/>
                          </a:solidFill>
                        </a:rPr>
                        <a:t>15</a:t>
                      </a:r>
                      <a:endParaRPr lang="nb-NO" sz="800" dirty="0">
                        <a:solidFill>
                          <a:schemeClr val="tx1"/>
                        </a:solidFill>
                      </a:endParaRPr>
                    </a:p>
                    <a:p>
                      <a:pPr algn="r"/>
                      <a:endParaRPr lang="nb-NO" sz="800" dirty="0">
                        <a:solidFill>
                          <a:schemeClr val="tx1"/>
                        </a:solidFill>
                      </a:endParaRPr>
                    </a:p>
                  </a:txBody>
                  <a:tcPr>
                    <a:solidFill>
                      <a:schemeClr val="accent5">
                        <a:lumMod val="20000"/>
                        <a:lumOff val="80000"/>
                      </a:schemeClr>
                    </a:solidFill>
                  </a:tcPr>
                </a:tc>
                <a:tc>
                  <a:txBody>
                    <a:bodyPr/>
                    <a:lstStyle/>
                    <a:p>
                      <a:pPr algn="r"/>
                      <a:r>
                        <a:rPr lang="nb-NO" sz="800" dirty="0" smtClean="0">
                          <a:solidFill>
                            <a:schemeClr val="tx1"/>
                          </a:solidFill>
                        </a:rPr>
                        <a:t>16</a:t>
                      </a:r>
                      <a:endParaRPr lang="nb-NO" sz="800" dirty="0">
                        <a:solidFill>
                          <a:schemeClr val="tx1"/>
                        </a:solidFill>
                      </a:endParaRPr>
                    </a:p>
                  </a:txBody>
                  <a:tcPr>
                    <a:solidFill>
                      <a:schemeClr val="accent5">
                        <a:lumMod val="20000"/>
                        <a:lumOff val="80000"/>
                      </a:schemeClr>
                    </a:solidFill>
                  </a:tcPr>
                </a:tc>
                <a:tc>
                  <a:txBody>
                    <a:bodyPr/>
                    <a:lstStyle/>
                    <a:p>
                      <a:pPr algn="r"/>
                      <a:r>
                        <a:rPr lang="nb-NO" sz="800" dirty="0" smtClean="0">
                          <a:solidFill>
                            <a:schemeClr val="tx1"/>
                          </a:solidFill>
                        </a:rPr>
                        <a:t>17</a:t>
                      </a:r>
                      <a:endParaRPr lang="nb-NO" sz="800" dirty="0">
                        <a:solidFill>
                          <a:schemeClr val="tx1"/>
                        </a:solidFill>
                      </a:endParaRPr>
                    </a:p>
                  </a:txBody>
                  <a:tcPr>
                    <a:solidFill>
                      <a:schemeClr val="accent5">
                        <a:lumMod val="20000"/>
                        <a:lumOff val="80000"/>
                      </a:schemeClr>
                    </a:solidFill>
                  </a:tcPr>
                </a:tc>
                <a:tc>
                  <a:txBody>
                    <a:bodyPr/>
                    <a:lstStyle/>
                    <a:p>
                      <a:pPr algn="r"/>
                      <a:r>
                        <a:rPr lang="nb-NO" sz="800" dirty="0" smtClean="0">
                          <a:solidFill>
                            <a:schemeClr val="tx1"/>
                          </a:solidFill>
                        </a:rPr>
                        <a:t>18</a:t>
                      </a:r>
                      <a:endParaRPr lang="nb-NO" sz="800" dirty="0">
                        <a:solidFill>
                          <a:schemeClr val="tx1"/>
                        </a:solidFill>
                      </a:endParaRPr>
                    </a:p>
                    <a:p>
                      <a:pPr algn="r"/>
                      <a:endParaRPr lang="nb-NO" sz="800" dirty="0">
                        <a:solidFill>
                          <a:srgbClr val="FF0000"/>
                        </a:solidFill>
                      </a:endParaRPr>
                    </a:p>
                  </a:txBody>
                  <a:tcPr>
                    <a:solidFill>
                      <a:schemeClr val="accent5">
                        <a:lumMod val="20000"/>
                        <a:lumOff val="80000"/>
                      </a:schemeClr>
                    </a:solidFill>
                  </a:tcPr>
                </a:tc>
                <a:tc>
                  <a:txBody>
                    <a:bodyPr/>
                    <a:lstStyle/>
                    <a:p>
                      <a:pPr algn="r"/>
                      <a:r>
                        <a:rPr lang="nb-NO" sz="800" dirty="0" smtClean="0">
                          <a:solidFill>
                            <a:schemeClr val="tx1"/>
                          </a:solidFill>
                        </a:rPr>
                        <a:t>19</a:t>
                      </a:r>
                      <a:endParaRPr lang="nb-NO" sz="800" dirty="0">
                        <a:solidFill>
                          <a:schemeClr val="tx1"/>
                        </a:solidFill>
                      </a:endParaRPr>
                    </a:p>
                    <a:p>
                      <a:pPr algn="r"/>
                      <a:endParaRPr lang="nb-NO" sz="800" dirty="0">
                        <a:solidFill>
                          <a:srgbClr val="FF0000"/>
                        </a:solidFill>
                      </a:endParaRPr>
                    </a:p>
                  </a:txBody>
                  <a:tcPr>
                    <a:solidFill>
                      <a:schemeClr val="accent5">
                        <a:lumMod val="20000"/>
                        <a:lumOff val="80000"/>
                      </a:schemeClr>
                    </a:solidFill>
                  </a:tcPr>
                </a:tc>
                <a:tc>
                  <a:txBody>
                    <a:bodyPr/>
                    <a:lstStyle/>
                    <a:p>
                      <a:pPr algn="r"/>
                      <a:r>
                        <a:rPr lang="nb-NO" sz="800" dirty="0" smtClean="0">
                          <a:solidFill>
                            <a:schemeClr val="tx1"/>
                          </a:solidFill>
                        </a:rPr>
                        <a:t>20</a:t>
                      </a:r>
                      <a:endParaRPr lang="nb-NO" sz="800" dirty="0">
                        <a:solidFill>
                          <a:srgbClr val="FF0000"/>
                        </a:solidFill>
                      </a:endParaRPr>
                    </a:p>
                    <a:p>
                      <a:pPr algn="r"/>
                      <a:endParaRPr lang="nb-NO" sz="800" dirty="0">
                        <a:solidFill>
                          <a:srgbClr val="FF0000"/>
                        </a:solidFill>
                      </a:endParaRPr>
                    </a:p>
                  </a:txBody>
                  <a:tcPr>
                    <a:solidFill>
                      <a:schemeClr val="accent5">
                        <a:lumMod val="20000"/>
                        <a:lumOff val="80000"/>
                      </a:schemeClr>
                    </a:solidFill>
                  </a:tcPr>
                </a:tc>
                <a:tc>
                  <a:txBody>
                    <a:bodyPr/>
                    <a:lstStyle/>
                    <a:p>
                      <a:pPr algn="r"/>
                      <a:r>
                        <a:rPr lang="nb-NO" sz="800" dirty="0" smtClean="0">
                          <a:solidFill>
                            <a:schemeClr val="tx1"/>
                          </a:solidFill>
                        </a:rPr>
                        <a:t>21</a:t>
                      </a:r>
                      <a:endParaRPr lang="nb-NO" sz="800" dirty="0">
                        <a:solidFill>
                          <a:schemeClr val="tx1"/>
                        </a:solidFill>
                      </a:endParaRPr>
                    </a:p>
                    <a:p>
                      <a:pPr algn="r"/>
                      <a:endParaRPr lang="nb-NO" sz="800" dirty="0">
                        <a:solidFill>
                          <a:srgbClr val="FF0000"/>
                        </a:solidFill>
                      </a:endParaRPr>
                    </a:p>
                  </a:txBody>
                  <a:tcPr>
                    <a:solidFill>
                      <a:schemeClr val="accent5">
                        <a:lumMod val="20000"/>
                        <a:lumOff val="80000"/>
                      </a:schemeClr>
                    </a:solidFill>
                  </a:tcPr>
                </a:tc>
                <a:extLst>
                  <a:ext uri="{0D108BD9-81ED-4DB2-BD59-A6C34878D82A}">
                    <a16:rowId xmlns:a16="http://schemas.microsoft.com/office/drawing/2014/main" xmlns="" val="10003"/>
                  </a:ext>
                </a:extLst>
              </a:tr>
              <a:tr h="606121">
                <a:tc>
                  <a:txBody>
                    <a:bodyPr/>
                    <a:lstStyle/>
                    <a:p>
                      <a:r>
                        <a:rPr lang="nb-NO" sz="1200" dirty="0" smtClean="0"/>
                        <a:t>17</a:t>
                      </a:r>
                      <a:endParaRPr lang="nb-NO" sz="1200" dirty="0"/>
                    </a:p>
                    <a:p>
                      <a:endParaRPr lang="nb-NO" sz="1200" dirty="0"/>
                    </a:p>
                  </a:txBody>
                  <a:tcPr>
                    <a:solidFill>
                      <a:schemeClr val="bg1"/>
                    </a:solidFill>
                  </a:tcPr>
                </a:tc>
                <a:tc>
                  <a:txBody>
                    <a:bodyPr/>
                    <a:lstStyle/>
                    <a:p>
                      <a:pPr algn="r"/>
                      <a:r>
                        <a:rPr lang="nb-NO" sz="800" dirty="0" smtClean="0">
                          <a:solidFill>
                            <a:schemeClr val="tx1"/>
                          </a:solidFill>
                        </a:rPr>
                        <a:t>22</a:t>
                      </a:r>
                      <a:endParaRPr lang="nb-NO" sz="800" dirty="0">
                        <a:solidFill>
                          <a:schemeClr val="tx1"/>
                        </a:solidFill>
                      </a:endParaRPr>
                    </a:p>
                    <a:p>
                      <a:pPr algn="r"/>
                      <a:endParaRPr lang="nb-NO" sz="800" dirty="0">
                        <a:solidFill>
                          <a:schemeClr val="bg1"/>
                        </a:solidFill>
                      </a:endParaRPr>
                    </a:p>
                  </a:txBody>
                  <a:tcPr>
                    <a:solidFill>
                      <a:schemeClr val="bg1"/>
                    </a:solidFill>
                  </a:tcPr>
                </a:tc>
                <a:tc>
                  <a:txBody>
                    <a:bodyPr/>
                    <a:lstStyle/>
                    <a:p>
                      <a:pPr algn="r"/>
                      <a:r>
                        <a:rPr lang="nb-NO" sz="800" dirty="0" smtClean="0">
                          <a:solidFill>
                            <a:schemeClr val="tx1"/>
                          </a:solidFill>
                        </a:rPr>
                        <a:t>23</a:t>
                      </a:r>
                      <a:endParaRPr lang="nb-NO" sz="800" dirty="0">
                        <a:solidFill>
                          <a:schemeClr val="tx1"/>
                        </a:solidFill>
                      </a:endParaRPr>
                    </a:p>
                  </a:txBody>
                  <a:tcPr>
                    <a:solidFill>
                      <a:schemeClr val="bg1"/>
                    </a:solidFill>
                  </a:tcPr>
                </a:tc>
                <a:tc>
                  <a:txBody>
                    <a:bodyPr/>
                    <a:lstStyle/>
                    <a:p>
                      <a:pPr algn="r"/>
                      <a:r>
                        <a:rPr lang="nb-NO" sz="800" dirty="0" smtClean="0">
                          <a:solidFill>
                            <a:schemeClr val="tx1"/>
                          </a:solidFill>
                        </a:rPr>
                        <a:t>24</a:t>
                      </a:r>
                      <a:endParaRPr lang="nb-NO" sz="800" dirty="0">
                        <a:solidFill>
                          <a:schemeClr val="tx1"/>
                        </a:solidFill>
                      </a:endParaRPr>
                    </a:p>
                  </a:txBody>
                  <a:tcPr>
                    <a:solidFill>
                      <a:schemeClr val="bg1"/>
                    </a:solidFill>
                  </a:tcPr>
                </a:tc>
                <a:tc>
                  <a:txBody>
                    <a:bodyPr/>
                    <a:lstStyle/>
                    <a:p>
                      <a:pPr algn="r"/>
                      <a:r>
                        <a:rPr lang="nb-NO" sz="800" dirty="0" smtClean="0"/>
                        <a:t>25</a:t>
                      </a:r>
                      <a:endParaRPr lang="nb-NO" sz="800" dirty="0"/>
                    </a:p>
                  </a:txBody>
                  <a:tcPr>
                    <a:solidFill>
                      <a:schemeClr val="bg1"/>
                    </a:solidFill>
                  </a:tcPr>
                </a:tc>
                <a:tc>
                  <a:txBody>
                    <a:bodyPr/>
                    <a:lstStyle/>
                    <a:p>
                      <a:pPr algn="r"/>
                      <a:r>
                        <a:rPr lang="nb-NO" sz="800" dirty="0" smtClean="0"/>
                        <a:t>26</a:t>
                      </a:r>
                      <a:endParaRPr lang="nb-NO" sz="800" dirty="0"/>
                    </a:p>
                  </a:txBody>
                  <a:tcPr>
                    <a:solidFill>
                      <a:schemeClr val="bg1"/>
                    </a:solidFill>
                  </a:tcPr>
                </a:tc>
                <a:tc>
                  <a:txBody>
                    <a:bodyPr/>
                    <a:lstStyle/>
                    <a:p>
                      <a:pPr algn="r"/>
                      <a:r>
                        <a:rPr lang="nb-NO" sz="800" dirty="0" smtClean="0"/>
                        <a:t>27</a:t>
                      </a:r>
                      <a:endParaRPr lang="nb-NO" sz="800" dirty="0"/>
                    </a:p>
                  </a:txBody>
                  <a:tcPr>
                    <a:solidFill>
                      <a:schemeClr val="bg1"/>
                    </a:solidFill>
                  </a:tcPr>
                </a:tc>
                <a:tc>
                  <a:txBody>
                    <a:bodyPr/>
                    <a:lstStyle/>
                    <a:p>
                      <a:pPr algn="r"/>
                      <a:r>
                        <a:rPr lang="nb-NO" sz="800" dirty="0" smtClean="0"/>
                        <a:t>28</a:t>
                      </a:r>
                      <a:endParaRPr lang="nb-NO" sz="800" dirty="0"/>
                    </a:p>
                  </a:txBody>
                  <a:tcPr>
                    <a:solidFill>
                      <a:schemeClr val="bg1"/>
                    </a:solidFill>
                  </a:tcPr>
                </a:tc>
                <a:extLst>
                  <a:ext uri="{0D108BD9-81ED-4DB2-BD59-A6C34878D82A}">
                    <a16:rowId xmlns:a16="http://schemas.microsoft.com/office/drawing/2014/main" xmlns="" val="10004"/>
                  </a:ext>
                </a:extLst>
              </a:tr>
              <a:tr h="696946">
                <a:tc>
                  <a:txBody>
                    <a:bodyPr/>
                    <a:lstStyle/>
                    <a:p>
                      <a:r>
                        <a:rPr lang="nb-NO" sz="1200" dirty="0" smtClean="0"/>
                        <a:t>18</a:t>
                      </a:r>
                      <a:endParaRPr lang="nb-NO" sz="1200" dirty="0"/>
                    </a:p>
                    <a:p>
                      <a:endParaRPr lang="nb-NO" sz="800" dirty="0"/>
                    </a:p>
                  </a:txBody>
                  <a:tcPr>
                    <a:solidFill>
                      <a:schemeClr val="accent5">
                        <a:lumMod val="20000"/>
                        <a:lumOff val="80000"/>
                      </a:schemeClr>
                    </a:solidFill>
                  </a:tcPr>
                </a:tc>
                <a:tc>
                  <a:txBody>
                    <a:bodyPr/>
                    <a:lstStyle/>
                    <a:p>
                      <a:pPr algn="r"/>
                      <a:r>
                        <a:rPr lang="nb-NO" sz="800" dirty="0" smtClean="0"/>
                        <a:t>29</a:t>
                      </a:r>
                      <a:endParaRPr lang="nb-NO" sz="800" dirty="0"/>
                    </a:p>
                  </a:txBody>
                  <a:tcPr>
                    <a:solidFill>
                      <a:schemeClr val="accent5">
                        <a:lumMod val="20000"/>
                        <a:lumOff val="80000"/>
                      </a:schemeClr>
                    </a:solidFill>
                  </a:tcPr>
                </a:tc>
                <a:tc>
                  <a:txBody>
                    <a:bodyPr/>
                    <a:lstStyle/>
                    <a:p>
                      <a:pPr algn="r"/>
                      <a:r>
                        <a:rPr lang="nb-NO" sz="800" dirty="0" smtClean="0"/>
                        <a:t>30</a:t>
                      </a:r>
                      <a:endParaRPr lang="nb-NO" sz="800" dirty="0"/>
                    </a:p>
                  </a:txBody>
                  <a:tcPr>
                    <a:solidFill>
                      <a:schemeClr val="accent5">
                        <a:lumMod val="20000"/>
                        <a:lumOff val="80000"/>
                      </a:schemeClr>
                    </a:solidFill>
                  </a:tcPr>
                </a:tc>
                <a:tc>
                  <a:txBody>
                    <a:bodyPr/>
                    <a:lstStyle/>
                    <a:p>
                      <a:pPr algn="r"/>
                      <a:endParaRPr lang="nb-NO" sz="800" dirty="0"/>
                    </a:p>
                  </a:txBody>
                  <a:tcPr>
                    <a:solidFill>
                      <a:schemeClr val="accent5">
                        <a:lumMod val="20000"/>
                        <a:lumOff val="80000"/>
                      </a:schemeClr>
                    </a:solidFill>
                  </a:tcPr>
                </a:tc>
                <a:tc>
                  <a:txBody>
                    <a:bodyPr/>
                    <a:lstStyle/>
                    <a:p>
                      <a:pPr algn="r"/>
                      <a:endParaRPr lang="nb-NO" sz="800" dirty="0"/>
                    </a:p>
                  </a:txBody>
                  <a:tcPr>
                    <a:solidFill>
                      <a:schemeClr val="accent5">
                        <a:lumMod val="20000"/>
                        <a:lumOff val="80000"/>
                      </a:schemeClr>
                    </a:solidFill>
                  </a:tcPr>
                </a:tc>
                <a:tc>
                  <a:txBody>
                    <a:bodyPr/>
                    <a:lstStyle/>
                    <a:p>
                      <a:pPr algn="r"/>
                      <a:endParaRPr lang="nb-NO" sz="800" dirty="0"/>
                    </a:p>
                  </a:txBody>
                  <a:tcPr>
                    <a:solidFill>
                      <a:schemeClr val="accent5">
                        <a:lumMod val="20000"/>
                        <a:lumOff val="80000"/>
                      </a:schemeClr>
                    </a:solidFill>
                  </a:tcPr>
                </a:tc>
                <a:tc>
                  <a:txBody>
                    <a:bodyPr/>
                    <a:lstStyle/>
                    <a:p>
                      <a:pPr algn="r"/>
                      <a:endParaRPr lang="nb-NO" sz="800" dirty="0"/>
                    </a:p>
                  </a:txBody>
                  <a:tcPr>
                    <a:solidFill>
                      <a:schemeClr val="accent5">
                        <a:lumMod val="20000"/>
                        <a:lumOff val="80000"/>
                      </a:schemeClr>
                    </a:solidFill>
                  </a:tcPr>
                </a:tc>
                <a:tc>
                  <a:txBody>
                    <a:bodyPr/>
                    <a:lstStyle/>
                    <a:p>
                      <a:pPr algn="r"/>
                      <a:endParaRPr lang="nb-NO" sz="800" dirty="0"/>
                    </a:p>
                  </a:txBody>
                  <a:tcPr>
                    <a:solidFill>
                      <a:schemeClr val="accent5">
                        <a:lumMod val="20000"/>
                        <a:lumOff val="80000"/>
                      </a:schemeClr>
                    </a:solidFill>
                  </a:tcPr>
                </a:tc>
                <a:extLst>
                  <a:ext uri="{0D108BD9-81ED-4DB2-BD59-A6C34878D82A}">
                    <a16:rowId xmlns:a16="http://schemas.microsoft.com/office/drawing/2014/main" xmlns="" val="10005"/>
                  </a:ext>
                </a:extLst>
              </a:tr>
            </a:tbl>
          </a:graphicData>
        </a:graphic>
      </p:graphicFrame>
      <p:pic>
        <p:nvPicPr>
          <p:cNvPr id="7" name="Bilde 6">
            <a:extLst>
              <a:ext uri="{FF2B5EF4-FFF2-40B4-BE49-F238E27FC236}">
                <a16:creationId xmlns:a16="http://schemas.microsoft.com/office/drawing/2014/main" xmlns="" id="{22AE10BE-A26A-4881-AD51-E6459AE42FA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7564" y="92523"/>
            <a:ext cx="1697859" cy="2263812"/>
          </a:xfrm>
          <a:prstGeom prst="rect">
            <a:avLst/>
          </a:prstGeom>
          <a:ln>
            <a:noFill/>
          </a:ln>
          <a:effectLst>
            <a:softEdge rad="112500"/>
          </a:effectLst>
        </p:spPr>
      </p:pic>
      <p:pic>
        <p:nvPicPr>
          <p:cNvPr id="3" name="Bild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09846" y="5169530"/>
            <a:ext cx="1664433" cy="2219243"/>
          </a:xfrm>
          <a:prstGeom prst="rect">
            <a:avLst/>
          </a:prstGeom>
          <a:ln>
            <a:noFill/>
          </a:ln>
          <a:effectLst>
            <a:softEdge rad="112500"/>
          </a:effectLst>
        </p:spPr>
      </p:pic>
    </p:spTree>
    <p:extLst>
      <p:ext uri="{BB962C8B-B14F-4D97-AF65-F5344CB8AC3E}">
        <p14:creationId xmlns:p14="http://schemas.microsoft.com/office/powerpoint/2010/main" val="21333444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sp>
        <p:nvSpPr>
          <p:cNvPr id="2" name="Tittel 1"/>
          <p:cNvSpPr>
            <a:spLocks noGrp="1"/>
          </p:cNvSpPr>
          <p:nvPr>
            <p:ph type="title"/>
          </p:nvPr>
        </p:nvSpPr>
        <p:spPr>
          <a:xfrm>
            <a:off x="269770" y="213750"/>
            <a:ext cx="9092484" cy="1087395"/>
          </a:xfrm>
        </p:spPr>
        <p:txBody>
          <a:bodyPr/>
          <a:lstStyle/>
          <a:p>
            <a:pPr algn="ctr"/>
            <a:r>
              <a:rPr lang="nb-NO" dirty="0">
                <a:latin typeface="Ink Free" panose="03080402000500000000" pitchFamily="66" charset="0"/>
              </a:rPr>
              <a:t>PRAKTISKE OPPLYSNINGER</a:t>
            </a:r>
          </a:p>
        </p:txBody>
      </p:sp>
      <p:sp>
        <p:nvSpPr>
          <p:cNvPr id="3" name="Plassholder for innhold 2"/>
          <p:cNvSpPr>
            <a:spLocks noGrp="1"/>
          </p:cNvSpPr>
          <p:nvPr>
            <p:ph sz="half" idx="1"/>
          </p:nvPr>
        </p:nvSpPr>
        <p:spPr>
          <a:xfrm>
            <a:off x="633743" y="1204021"/>
            <a:ext cx="4182269" cy="5721879"/>
          </a:xfrm>
        </p:spPr>
        <p:txBody>
          <a:bodyPr>
            <a:normAutofit fontScale="92500" lnSpcReduction="10000"/>
          </a:bodyPr>
          <a:lstStyle/>
          <a:p>
            <a:pPr marL="0" indent="0">
              <a:buNone/>
            </a:pPr>
            <a:r>
              <a:rPr lang="nb-NO" sz="1300" b="1" dirty="0" smtClean="0">
                <a:solidFill>
                  <a:schemeClr val="tx1"/>
                </a:solidFill>
                <a:latin typeface="Ink Free" panose="03080402000500000000" pitchFamily="66" charset="0"/>
              </a:rPr>
              <a:t>Barnehagens</a:t>
            </a:r>
            <a:r>
              <a:rPr lang="nb-NO" sz="1300" b="1" dirty="0">
                <a:latin typeface="Ink Free" panose="03080402000500000000" pitchFamily="66" charset="0"/>
              </a:rPr>
              <a:t> </a:t>
            </a:r>
            <a:r>
              <a:rPr lang="nb-NO" sz="1300" b="1" dirty="0" smtClean="0">
                <a:solidFill>
                  <a:schemeClr val="tx1"/>
                </a:solidFill>
                <a:latin typeface="Ink Free" panose="03080402000500000000" pitchFamily="66" charset="0"/>
              </a:rPr>
              <a:t>telefonnummer</a:t>
            </a:r>
            <a:r>
              <a:rPr lang="nb-NO" sz="1300" b="1" dirty="0">
                <a:solidFill>
                  <a:schemeClr val="tx1"/>
                </a:solidFill>
                <a:latin typeface="Ink Free" panose="03080402000500000000" pitchFamily="66" charset="0"/>
              </a:rPr>
              <a:t>:	</a:t>
            </a:r>
            <a:r>
              <a:rPr lang="nb-NO" sz="1200" b="1" dirty="0">
                <a:solidFill>
                  <a:schemeClr val="tx1"/>
                </a:solidFill>
                <a:latin typeface="Ink Free" panose="03080402000500000000" pitchFamily="66" charset="0"/>
              </a:rPr>
              <a:t>63908940</a:t>
            </a:r>
          </a:p>
          <a:p>
            <a:pPr marL="0" indent="0">
              <a:buNone/>
            </a:pPr>
            <a:endParaRPr lang="nb-NO" sz="1200" b="1" dirty="0">
              <a:solidFill>
                <a:schemeClr val="tx1"/>
              </a:solidFill>
              <a:latin typeface="Ink Free" panose="03080402000500000000" pitchFamily="66" charset="0"/>
            </a:endParaRPr>
          </a:p>
          <a:p>
            <a:pPr marL="0" indent="0">
              <a:buNone/>
            </a:pPr>
            <a:r>
              <a:rPr lang="nb-NO" sz="1200" b="1" dirty="0">
                <a:solidFill>
                  <a:schemeClr val="tx1"/>
                </a:solidFill>
                <a:latin typeface="Ink Free" panose="03080402000500000000" pitchFamily="66" charset="0"/>
              </a:rPr>
              <a:t>Trollstua:		48996225</a:t>
            </a:r>
          </a:p>
          <a:p>
            <a:pPr marL="0" indent="0">
              <a:buNone/>
            </a:pPr>
            <a:r>
              <a:rPr lang="nb-NO" sz="1200" b="1" dirty="0" smtClean="0">
                <a:latin typeface="Ink Free" panose="03080402000500000000" pitchFamily="66" charset="0"/>
                <a:hlinkClick r:id="rId2"/>
              </a:rPr>
              <a:t>Lena@tomterasenbarnehage.no</a:t>
            </a:r>
            <a:endParaRPr lang="nb-NO" sz="1200" b="1" dirty="0" smtClean="0">
              <a:latin typeface="Ink Free" panose="03080402000500000000" pitchFamily="66" charset="0"/>
            </a:endParaRPr>
          </a:p>
          <a:p>
            <a:pPr marL="0" indent="0">
              <a:buNone/>
            </a:pPr>
            <a:r>
              <a:rPr lang="nb-NO" sz="1200" b="1" dirty="0" smtClean="0">
                <a:latin typeface="Ink Free" panose="03080402000500000000" pitchFamily="66" charset="0"/>
              </a:rPr>
              <a:t>9 barn </a:t>
            </a:r>
          </a:p>
          <a:p>
            <a:pPr marL="0" indent="0">
              <a:buNone/>
            </a:pPr>
            <a:r>
              <a:rPr lang="nb-NO" sz="1200" b="1" dirty="0" smtClean="0">
                <a:latin typeface="Ink Free" panose="03080402000500000000" pitchFamily="66" charset="0"/>
              </a:rPr>
              <a:t>Ansatte: Lena, Line, Lisbeth og Anders</a:t>
            </a:r>
            <a:endParaRPr lang="nb-NO" sz="1200" b="1" dirty="0">
              <a:latin typeface="Ink Free" panose="03080402000500000000" pitchFamily="66" charset="0"/>
            </a:endParaRPr>
          </a:p>
          <a:p>
            <a:pPr marL="0" indent="0">
              <a:buNone/>
            </a:pPr>
            <a:endParaRPr lang="nb-NO" sz="1200" b="1" dirty="0">
              <a:solidFill>
                <a:schemeClr val="tx1"/>
              </a:solidFill>
              <a:latin typeface="Ink Free" panose="03080402000500000000" pitchFamily="66" charset="0"/>
            </a:endParaRPr>
          </a:p>
          <a:p>
            <a:pPr marL="0" indent="0">
              <a:buNone/>
            </a:pPr>
            <a:r>
              <a:rPr lang="nb-NO" sz="1200" b="1" dirty="0" err="1">
                <a:solidFill>
                  <a:schemeClr val="tx1"/>
                </a:solidFill>
                <a:latin typeface="Ink Free" panose="03080402000500000000" pitchFamily="66" charset="0"/>
              </a:rPr>
              <a:t>Hulderheimen</a:t>
            </a:r>
            <a:r>
              <a:rPr lang="nb-NO" sz="1200" b="1" dirty="0">
                <a:solidFill>
                  <a:schemeClr val="tx1"/>
                </a:solidFill>
                <a:latin typeface="Ink Free" panose="03080402000500000000" pitchFamily="66" charset="0"/>
              </a:rPr>
              <a:t>:		48996226</a:t>
            </a:r>
          </a:p>
          <a:p>
            <a:pPr marL="0" indent="0">
              <a:buNone/>
            </a:pPr>
            <a:r>
              <a:rPr lang="nb-NO" sz="1200" b="1" dirty="0" smtClean="0">
                <a:latin typeface="Ink Free" panose="03080402000500000000" pitchFamily="66" charset="0"/>
                <a:hlinkClick r:id="rId3"/>
              </a:rPr>
              <a:t>ida@tomterasenbarnehage.no</a:t>
            </a:r>
            <a:r>
              <a:rPr lang="nb-NO" sz="1200" b="1" dirty="0" smtClean="0">
                <a:latin typeface="Ink Free" panose="03080402000500000000" pitchFamily="66" charset="0"/>
              </a:rPr>
              <a:t> </a:t>
            </a:r>
          </a:p>
          <a:p>
            <a:pPr marL="0" indent="0">
              <a:buNone/>
            </a:pPr>
            <a:r>
              <a:rPr lang="nb-NO" sz="1200" b="1" dirty="0" smtClean="0">
                <a:latin typeface="Ink Free" panose="03080402000500000000" pitchFamily="66" charset="0"/>
              </a:rPr>
              <a:t>10-12 barn</a:t>
            </a:r>
          </a:p>
          <a:p>
            <a:pPr marL="0" indent="0">
              <a:buNone/>
            </a:pPr>
            <a:r>
              <a:rPr lang="nb-NO" sz="1200" b="1" dirty="0" smtClean="0">
                <a:latin typeface="Ink Free" panose="03080402000500000000" pitchFamily="66" charset="0"/>
              </a:rPr>
              <a:t>Ansatte: Ida, Anders og Ingunn</a:t>
            </a:r>
            <a:endParaRPr lang="nb-NO" sz="1200" b="1" dirty="0">
              <a:latin typeface="Ink Free" panose="03080402000500000000" pitchFamily="66" charset="0"/>
            </a:endParaRPr>
          </a:p>
          <a:p>
            <a:pPr marL="0" indent="0">
              <a:buNone/>
            </a:pPr>
            <a:endParaRPr lang="nb-NO" sz="1200" b="1" dirty="0">
              <a:latin typeface="Ink Free" panose="03080402000500000000" pitchFamily="66" charset="0"/>
            </a:endParaRPr>
          </a:p>
          <a:p>
            <a:pPr marL="0" indent="0">
              <a:buNone/>
            </a:pPr>
            <a:r>
              <a:rPr lang="nb-NO" sz="1200" b="1" dirty="0" err="1">
                <a:solidFill>
                  <a:schemeClr val="tx1"/>
                </a:solidFill>
                <a:latin typeface="Ink Free" panose="03080402000500000000" pitchFamily="66" charset="0"/>
              </a:rPr>
              <a:t>Tussebo</a:t>
            </a:r>
            <a:r>
              <a:rPr lang="nb-NO" sz="1200" b="1" dirty="0">
                <a:solidFill>
                  <a:schemeClr val="tx1"/>
                </a:solidFill>
                <a:latin typeface="Ink Free" panose="03080402000500000000" pitchFamily="66" charset="0"/>
              </a:rPr>
              <a:t>:		48996227</a:t>
            </a:r>
          </a:p>
          <a:p>
            <a:pPr marL="0" indent="0">
              <a:buNone/>
            </a:pPr>
            <a:r>
              <a:rPr lang="nb-NO" sz="1200" b="1" dirty="0">
                <a:latin typeface="Ink Free" panose="03080402000500000000" pitchFamily="66" charset="0"/>
                <a:hlinkClick r:id="rId3"/>
              </a:rPr>
              <a:t>lene@tomterasenbarnehage.no</a:t>
            </a:r>
            <a:r>
              <a:rPr lang="nb-NO" sz="1200" b="1" dirty="0">
                <a:latin typeface="Ink Free" panose="03080402000500000000" pitchFamily="66" charset="0"/>
              </a:rPr>
              <a:t> </a:t>
            </a:r>
            <a:endParaRPr lang="nb-NO" sz="1200" b="1" dirty="0" smtClean="0">
              <a:latin typeface="Ink Free" panose="03080402000500000000" pitchFamily="66" charset="0"/>
            </a:endParaRPr>
          </a:p>
          <a:p>
            <a:pPr marL="0" indent="0">
              <a:buNone/>
            </a:pPr>
            <a:r>
              <a:rPr lang="nb-NO" sz="1200" b="1" dirty="0" smtClean="0">
                <a:latin typeface="Ink Free" panose="03080402000500000000" pitchFamily="66" charset="0"/>
              </a:rPr>
              <a:t>10 barn</a:t>
            </a:r>
          </a:p>
          <a:p>
            <a:pPr marL="0" indent="0">
              <a:buNone/>
            </a:pPr>
            <a:r>
              <a:rPr lang="nb-NO" sz="1200" b="1" dirty="0" smtClean="0">
                <a:latin typeface="Ink Free" panose="03080402000500000000" pitchFamily="66" charset="0"/>
              </a:rPr>
              <a:t>Ansatte: Lene og Anders</a:t>
            </a:r>
            <a:endParaRPr lang="nb-NO" sz="1200" b="1" dirty="0">
              <a:latin typeface="Ink Free" panose="03080402000500000000" pitchFamily="66" charset="0"/>
            </a:endParaRPr>
          </a:p>
          <a:p>
            <a:pPr marL="0" indent="0">
              <a:buNone/>
            </a:pPr>
            <a:endParaRPr lang="nb-NO" sz="1200" b="1" dirty="0">
              <a:latin typeface="Ink Free" panose="03080402000500000000" pitchFamily="66" charset="0"/>
            </a:endParaRPr>
          </a:p>
          <a:p>
            <a:pPr marL="0" indent="0">
              <a:buNone/>
            </a:pPr>
            <a:r>
              <a:rPr lang="nb-NO" sz="1200" b="1" dirty="0">
                <a:solidFill>
                  <a:schemeClr val="tx1"/>
                </a:solidFill>
                <a:latin typeface="Ink Free" panose="03080402000500000000" pitchFamily="66" charset="0"/>
              </a:rPr>
              <a:t>Daglig leder:		</a:t>
            </a:r>
            <a:r>
              <a:rPr lang="nb-NO" sz="1200" b="1" dirty="0" smtClean="0">
                <a:solidFill>
                  <a:schemeClr val="tx1"/>
                </a:solidFill>
                <a:latin typeface="Ink Free" panose="03080402000500000000" pitchFamily="66" charset="0"/>
              </a:rPr>
              <a:t>48996229</a:t>
            </a:r>
          </a:p>
          <a:p>
            <a:pPr marL="0" indent="0">
              <a:buNone/>
            </a:pPr>
            <a:r>
              <a:rPr lang="nb-NO" sz="1200" b="1" dirty="0" smtClean="0">
                <a:latin typeface="Ink Free" panose="03080402000500000000" pitchFamily="66" charset="0"/>
                <a:hlinkClick r:id="rId4"/>
              </a:rPr>
              <a:t>dl@tomterasenbarnehage.no</a:t>
            </a:r>
            <a:endParaRPr lang="nb-NO" sz="1200" b="1" dirty="0" smtClean="0">
              <a:latin typeface="Ink Free" panose="03080402000500000000" pitchFamily="66" charset="0"/>
            </a:endParaRPr>
          </a:p>
          <a:p>
            <a:pPr marL="0" indent="0">
              <a:buNone/>
            </a:pPr>
            <a:r>
              <a:rPr lang="nb-NO" sz="1200" b="1" dirty="0" smtClean="0">
                <a:latin typeface="Ink Free" panose="03080402000500000000" pitchFamily="66" charset="0"/>
              </a:rPr>
              <a:t>Ansatt: Nina </a:t>
            </a:r>
            <a:endParaRPr lang="nb-NO" sz="1300" dirty="0">
              <a:solidFill>
                <a:schemeClr val="tx1"/>
              </a:solidFill>
            </a:endParaRPr>
          </a:p>
          <a:p>
            <a:endParaRPr lang="nb-NO" sz="1300" dirty="0">
              <a:solidFill>
                <a:schemeClr val="tx1"/>
              </a:solidFill>
            </a:endParaRPr>
          </a:p>
          <a:p>
            <a:pPr marL="0" indent="0">
              <a:buNone/>
            </a:pPr>
            <a:endParaRPr lang="nb-NO" sz="1400" dirty="0">
              <a:solidFill>
                <a:schemeClr val="tx1"/>
              </a:solidFill>
            </a:endParaRPr>
          </a:p>
        </p:txBody>
      </p:sp>
      <p:sp>
        <p:nvSpPr>
          <p:cNvPr id="4" name="Plassholder for innhold 3"/>
          <p:cNvSpPr>
            <a:spLocks noGrp="1"/>
          </p:cNvSpPr>
          <p:nvPr>
            <p:ph sz="half" idx="2"/>
          </p:nvPr>
        </p:nvSpPr>
        <p:spPr>
          <a:xfrm>
            <a:off x="5077704" y="1301145"/>
            <a:ext cx="4284550" cy="3123447"/>
          </a:xfrm>
        </p:spPr>
        <p:txBody>
          <a:bodyPr>
            <a:noAutofit/>
          </a:bodyPr>
          <a:lstStyle/>
          <a:p>
            <a:pPr marL="0" indent="0">
              <a:buNone/>
            </a:pPr>
            <a:r>
              <a:rPr lang="nb-NO" sz="1200" u="sng" dirty="0" smtClean="0">
                <a:solidFill>
                  <a:schemeClr val="tx1"/>
                </a:solidFill>
                <a:latin typeface="Ink Free" panose="03080402000500000000" pitchFamily="66" charset="0"/>
              </a:rPr>
              <a:t>Eierstyret </a:t>
            </a:r>
            <a:r>
              <a:rPr lang="nb-NO" sz="1200" u="sng" dirty="0">
                <a:solidFill>
                  <a:schemeClr val="tx1"/>
                </a:solidFill>
                <a:latin typeface="Ink Free" panose="03080402000500000000" pitchFamily="66" charset="0"/>
              </a:rPr>
              <a:t>består dette året av:</a:t>
            </a:r>
          </a:p>
          <a:p>
            <a:pPr marL="0" indent="0">
              <a:buNone/>
            </a:pPr>
            <a:r>
              <a:rPr lang="nb-NO" sz="1200" dirty="0">
                <a:solidFill>
                  <a:schemeClr val="tx1"/>
                </a:solidFill>
                <a:latin typeface="Ink Free" panose="03080402000500000000" pitchFamily="66" charset="0"/>
              </a:rPr>
              <a:t>Styreleder: </a:t>
            </a:r>
            <a:r>
              <a:rPr lang="nb-NO" sz="1200" dirty="0" smtClean="0">
                <a:solidFill>
                  <a:schemeClr val="tx1"/>
                </a:solidFill>
                <a:latin typeface="Ink Free" panose="03080402000500000000" pitchFamily="66" charset="0"/>
              </a:rPr>
              <a:t>Mona W. </a:t>
            </a:r>
            <a:r>
              <a:rPr lang="nb-NO" sz="1200" dirty="0" err="1" smtClean="0">
                <a:solidFill>
                  <a:schemeClr val="tx1"/>
                </a:solidFill>
                <a:latin typeface="Ink Free" panose="03080402000500000000" pitchFamily="66" charset="0"/>
              </a:rPr>
              <a:t>Fjugstad</a:t>
            </a:r>
            <a:endParaRPr lang="nb-NO" sz="1200" dirty="0">
              <a:solidFill>
                <a:schemeClr val="tx1"/>
              </a:solidFill>
              <a:latin typeface="Ink Free" panose="03080402000500000000" pitchFamily="66" charset="0"/>
            </a:endParaRPr>
          </a:p>
          <a:p>
            <a:pPr marL="0" indent="0">
              <a:buNone/>
            </a:pPr>
            <a:r>
              <a:rPr lang="nb-NO" sz="1200" dirty="0">
                <a:solidFill>
                  <a:schemeClr val="tx1"/>
                </a:solidFill>
                <a:latin typeface="Ink Free" panose="03080402000500000000" pitchFamily="66" charset="0"/>
              </a:rPr>
              <a:t>Nestleder: </a:t>
            </a:r>
            <a:r>
              <a:rPr lang="nb-NO" sz="1200" dirty="0" smtClean="0">
                <a:solidFill>
                  <a:schemeClr val="tx1"/>
                </a:solidFill>
                <a:latin typeface="Ink Free" panose="03080402000500000000" pitchFamily="66" charset="0"/>
              </a:rPr>
              <a:t>Åsmund Løvaas</a:t>
            </a:r>
            <a:endParaRPr lang="nb-NO" sz="1200" dirty="0">
              <a:solidFill>
                <a:schemeClr val="tx1"/>
              </a:solidFill>
              <a:latin typeface="Ink Free" panose="03080402000500000000" pitchFamily="66" charset="0"/>
            </a:endParaRPr>
          </a:p>
          <a:p>
            <a:pPr marL="0" indent="0">
              <a:buNone/>
            </a:pPr>
            <a:r>
              <a:rPr lang="nb-NO" sz="1200" dirty="0">
                <a:solidFill>
                  <a:schemeClr val="tx1"/>
                </a:solidFill>
                <a:latin typeface="Ink Free" panose="03080402000500000000" pitchFamily="66" charset="0"/>
              </a:rPr>
              <a:t>Styremedlem: </a:t>
            </a:r>
            <a:r>
              <a:rPr lang="nb-NO" sz="1200" dirty="0" smtClean="0">
                <a:solidFill>
                  <a:schemeClr val="tx1"/>
                </a:solidFill>
                <a:latin typeface="Ink Free" panose="03080402000500000000" pitchFamily="66" charset="0"/>
              </a:rPr>
              <a:t>Daniel Foss</a:t>
            </a:r>
            <a:endParaRPr lang="nb-NO" sz="1200" dirty="0">
              <a:solidFill>
                <a:schemeClr val="tx1"/>
              </a:solidFill>
              <a:latin typeface="Ink Free" panose="03080402000500000000" pitchFamily="66" charset="0"/>
            </a:endParaRPr>
          </a:p>
          <a:p>
            <a:pPr marL="0" indent="0">
              <a:buNone/>
            </a:pPr>
            <a:r>
              <a:rPr lang="nb-NO" sz="1200" dirty="0">
                <a:solidFill>
                  <a:schemeClr val="tx1"/>
                </a:solidFill>
                <a:latin typeface="Ink Free" panose="03080402000500000000" pitchFamily="66" charset="0"/>
              </a:rPr>
              <a:t>Styremedlem: Cecilie </a:t>
            </a:r>
            <a:r>
              <a:rPr lang="nb-NO" sz="1200" dirty="0" smtClean="0">
                <a:solidFill>
                  <a:schemeClr val="tx1"/>
                </a:solidFill>
                <a:latin typeface="Ink Free" panose="03080402000500000000" pitchFamily="66" charset="0"/>
              </a:rPr>
              <a:t>Larsen</a:t>
            </a:r>
            <a:endParaRPr lang="nb-NO" sz="1200" dirty="0">
              <a:solidFill>
                <a:schemeClr val="tx1"/>
              </a:solidFill>
              <a:latin typeface="Ink Free" panose="03080402000500000000" pitchFamily="66" charset="0"/>
            </a:endParaRPr>
          </a:p>
          <a:p>
            <a:pPr marL="0" indent="0">
              <a:buNone/>
            </a:pPr>
            <a:r>
              <a:rPr lang="nb-NO" sz="1200" dirty="0" smtClean="0">
                <a:solidFill>
                  <a:schemeClr val="tx1"/>
                </a:solidFill>
                <a:latin typeface="Ink Free" panose="03080402000500000000" pitchFamily="66" charset="0"/>
              </a:rPr>
              <a:t>Styremedlem </a:t>
            </a:r>
            <a:r>
              <a:rPr lang="nb-NO" sz="1200" dirty="0">
                <a:solidFill>
                  <a:schemeClr val="tx1"/>
                </a:solidFill>
                <a:latin typeface="Ink Free" panose="03080402000500000000" pitchFamily="66" charset="0"/>
              </a:rPr>
              <a:t>(Daglig leder): Nina F. Kristiansen</a:t>
            </a:r>
          </a:p>
          <a:p>
            <a:pPr marL="0" indent="0">
              <a:buNone/>
            </a:pPr>
            <a:r>
              <a:rPr lang="nb-NO" sz="1200" dirty="0">
                <a:solidFill>
                  <a:schemeClr val="tx1"/>
                </a:solidFill>
                <a:latin typeface="Ink Free" panose="03080402000500000000" pitchFamily="66" charset="0"/>
              </a:rPr>
              <a:t>Vara styremedlem: Camilla </a:t>
            </a:r>
            <a:r>
              <a:rPr lang="nb-NO" sz="1200" dirty="0" err="1" smtClean="0">
                <a:solidFill>
                  <a:schemeClr val="tx1"/>
                </a:solidFill>
                <a:latin typeface="Ink Free" panose="03080402000500000000" pitchFamily="66" charset="0"/>
              </a:rPr>
              <a:t>Jarnskjold</a:t>
            </a:r>
            <a:r>
              <a:rPr lang="nb-NO" sz="1200" dirty="0" smtClean="0">
                <a:solidFill>
                  <a:schemeClr val="tx1"/>
                </a:solidFill>
                <a:latin typeface="Ink Free" panose="03080402000500000000" pitchFamily="66" charset="0"/>
              </a:rPr>
              <a:t>, Lage </a:t>
            </a:r>
            <a:r>
              <a:rPr lang="nb-NO" sz="1200" dirty="0" err="1" smtClean="0">
                <a:solidFill>
                  <a:schemeClr val="tx1"/>
                </a:solidFill>
                <a:latin typeface="Ink Free" panose="03080402000500000000" pitchFamily="66" charset="0"/>
              </a:rPr>
              <a:t>Jordbru</a:t>
            </a:r>
            <a:endParaRPr lang="nb-NO" sz="1200" dirty="0">
              <a:solidFill>
                <a:schemeClr val="tx1"/>
              </a:solidFill>
              <a:latin typeface="Ink Free" panose="03080402000500000000" pitchFamily="66" charset="0"/>
            </a:endParaRPr>
          </a:p>
          <a:p>
            <a:pPr marL="0" indent="0">
              <a:buNone/>
            </a:pPr>
            <a:r>
              <a:rPr lang="nb-NO" sz="1200" u="sng" dirty="0" smtClean="0">
                <a:solidFill>
                  <a:schemeClr val="tx1"/>
                </a:solidFill>
                <a:latin typeface="Ink Free" panose="03080402000500000000" pitchFamily="66" charset="0"/>
              </a:rPr>
              <a:t>SU </a:t>
            </a:r>
            <a:r>
              <a:rPr lang="nb-NO" sz="1200" u="sng" dirty="0">
                <a:solidFill>
                  <a:schemeClr val="tx1"/>
                </a:solidFill>
                <a:latin typeface="Ink Free" panose="03080402000500000000" pitchFamily="66" charset="0"/>
              </a:rPr>
              <a:t>velges på foreldremøtet på høsten.</a:t>
            </a:r>
          </a:p>
          <a:p>
            <a:pPr marL="0" indent="0">
              <a:buNone/>
            </a:pPr>
            <a:r>
              <a:rPr lang="nb-NO" sz="1200" u="sng" dirty="0">
                <a:solidFill>
                  <a:schemeClr val="tx1"/>
                </a:solidFill>
                <a:latin typeface="Ink Free" panose="03080402000500000000" pitchFamily="66" charset="0"/>
              </a:rPr>
              <a:t>Oversikt over medlemmer publiseres på hjemmesiden og på MY KID etter valget.</a:t>
            </a:r>
            <a:endParaRPr lang="nb-NO" sz="1200" dirty="0">
              <a:solidFill>
                <a:schemeClr val="tx1"/>
              </a:solidFill>
              <a:latin typeface="Ink Free" panose="03080402000500000000" pitchFamily="66" charset="0"/>
            </a:endParaRPr>
          </a:p>
          <a:p>
            <a:pPr marL="0" indent="0">
              <a:buNone/>
            </a:pPr>
            <a:endParaRPr lang="nb-NO" sz="1200" dirty="0">
              <a:solidFill>
                <a:schemeClr val="tx1"/>
              </a:solidFill>
            </a:endParaRPr>
          </a:p>
          <a:p>
            <a:endParaRPr lang="nb-NO" sz="1400" dirty="0">
              <a:solidFill>
                <a:schemeClr val="tx1"/>
              </a:solidFill>
            </a:endParaRPr>
          </a:p>
          <a:p>
            <a:endParaRPr lang="nb-NO" sz="1400" dirty="0">
              <a:solidFill>
                <a:schemeClr val="tx1"/>
              </a:solidFill>
            </a:endParaRPr>
          </a:p>
          <a:p>
            <a:endParaRPr lang="nb-NO" sz="1400" dirty="0">
              <a:solidFill>
                <a:schemeClr val="tx1"/>
              </a:solidFill>
            </a:endParaRPr>
          </a:p>
        </p:txBody>
      </p:sp>
      <p:pic>
        <p:nvPicPr>
          <p:cNvPr id="5" name="Bild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22553" y="4435226"/>
            <a:ext cx="3079475" cy="2309606"/>
          </a:xfrm>
          <a:prstGeom prst="rect">
            <a:avLst/>
          </a:prstGeom>
        </p:spPr>
      </p:pic>
    </p:spTree>
    <p:extLst>
      <p:ext uri="{BB962C8B-B14F-4D97-AF65-F5344CB8AC3E}">
        <p14:creationId xmlns:p14="http://schemas.microsoft.com/office/powerpoint/2010/main" val="339910239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sp>
        <p:nvSpPr>
          <p:cNvPr id="2" name="Tittel 1"/>
          <p:cNvSpPr>
            <a:spLocks noGrp="1"/>
          </p:cNvSpPr>
          <p:nvPr>
            <p:ph type="title"/>
          </p:nvPr>
        </p:nvSpPr>
        <p:spPr>
          <a:xfrm>
            <a:off x="642796" y="318114"/>
            <a:ext cx="9172584" cy="708454"/>
          </a:xfrm>
        </p:spPr>
        <p:txBody>
          <a:bodyPr>
            <a:normAutofit/>
          </a:bodyPr>
          <a:lstStyle/>
          <a:p>
            <a:pPr algn="ctr"/>
            <a:r>
              <a:rPr lang="nb-NO" dirty="0" smtClean="0">
                <a:latin typeface="Ink Free" panose="03080402000500000000" pitchFamily="66" charset="0"/>
              </a:rPr>
              <a:t>VÅRONN</a:t>
            </a:r>
            <a:endParaRPr lang="nb-NO" dirty="0">
              <a:solidFill>
                <a:srgbClr val="00B050"/>
              </a:solidFill>
              <a:latin typeface="Ink Free" panose="03080402000500000000" pitchFamily="66" charset="0"/>
            </a:endParaRPr>
          </a:p>
        </p:txBody>
      </p:sp>
      <p:sp useBgFill="1">
        <p:nvSpPr>
          <p:cNvPr id="6" name="Plassholder for innhold 5"/>
          <p:cNvSpPr>
            <a:spLocks noGrp="1"/>
          </p:cNvSpPr>
          <p:nvPr>
            <p:ph sz="half" idx="1"/>
          </p:nvPr>
        </p:nvSpPr>
        <p:spPr>
          <a:xfrm>
            <a:off x="3295462" y="4428289"/>
            <a:ext cx="4037845" cy="2806575"/>
          </a:xfrm>
        </p:spPr>
        <p:txBody>
          <a:bodyPr>
            <a:normAutofit lnSpcReduction="10000"/>
          </a:bodyPr>
          <a:lstStyle/>
          <a:p>
            <a:pPr marL="0" indent="0">
              <a:buNone/>
            </a:pPr>
            <a:r>
              <a:rPr lang="nb-NO" sz="1200" b="1" dirty="0" smtClean="0">
                <a:latin typeface="Ink Free" panose="03080402000500000000" pitchFamily="66" charset="0"/>
              </a:rPr>
              <a:t>Ideboks:</a:t>
            </a:r>
            <a:endParaRPr lang="nb-NO" sz="1200" dirty="0">
              <a:solidFill>
                <a:schemeClr val="tx1"/>
              </a:solidFill>
              <a:latin typeface="Ink Free" panose="03080402000500000000" pitchFamily="66" charset="0"/>
            </a:endParaRPr>
          </a:p>
          <a:p>
            <a:pPr>
              <a:buFont typeface="Wingdings" panose="05000000000000000000" pitchFamily="2" charset="2"/>
              <a:buChar char="Ø"/>
            </a:pPr>
            <a:r>
              <a:rPr lang="nb-NO" sz="1200" dirty="0" smtClean="0">
                <a:latin typeface="Ink Free" panose="03080402000500000000" pitchFamily="66" charset="0"/>
              </a:rPr>
              <a:t>Granskuddsirup og løvetannsirup</a:t>
            </a:r>
            <a:endParaRPr lang="nb-NO" sz="1200" dirty="0">
              <a:solidFill>
                <a:schemeClr val="tx1"/>
              </a:solidFill>
              <a:latin typeface="Ink Free" panose="03080402000500000000" pitchFamily="66" charset="0"/>
            </a:endParaRPr>
          </a:p>
          <a:p>
            <a:pPr>
              <a:buFont typeface="Wingdings" panose="05000000000000000000" pitchFamily="2" charset="2"/>
              <a:buChar char="Ø"/>
            </a:pPr>
            <a:r>
              <a:rPr lang="nb-NO" sz="1200" dirty="0" smtClean="0">
                <a:latin typeface="Ink Free" panose="03080402000500000000" pitchFamily="66" charset="0"/>
              </a:rPr>
              <a:t>Vi</a:t>
            </a:r>
            <a:r>
              <a:rPr lang="nb-NO" sz="1200" dirty="0" smtClean="0">
                <a:solidFill>
                  <a:schemeClr val="tx1"/>
                </a:solidFill>
                <a:latin typeface="Ink Free" panose="03080402000500000000" pitchFamily="66" charset="0"/>
              </a:rPr>
              <a:t> </a:t>
            </a:r>
            <a:r>
              <a:rPr lang="nb-NO" sz="1200" dirty="0" smtClean="0">
                <a:latin typeface="Ink Free" panose="03080402000500000000" pitchFamily="66" charset="0"/>
              </a:rPr>
              <a:t>klargjær </a:t>
            </a:r>
            <a:r>
              <a:rPr lang="nb-NO" sz="1200" dirty="0" smtClean="0">
                <a:solidFill>
                  <a:schemeClr val="tx1"/>
                </a:solidFill>
                <a:latin typeface="Ink Free" panose="03080402000500000000" pitchFamily="66" charset="0"/>
              </a:rPr>
              <a:t>kjøkkenhagen</a:t>
            </a:r>
            <a:endParaRPr lang="nb-NO" sz="1200" dirty="0">
              <a:solidFill>
                <a:schemeClr val="tx1"/>
              </a:solidFill>
              <a:latin typeface="Ink Free" panose="03080402000500000000" pitchFamily="66" charset="0"/>
            </a:endParaRPr>
          </a:p>
          <a:p>
            <a:pPr>
              <a:buFont typeface="Wingdings" panose="05000000000000000000" pitchFamily="2" charset="2"/>
              <a:buChar char="Ø"/>
            </a:pPr>
            <a:r>
              <a:rPr lang="nb-NO" sz="1200" dirty="0" smtClean="0">
                <a:solidFill>
                  <a:schemeClr val="tx1"/>
                </a:solidFill>
                <a:latin typeface="Ink Free" panose="03080402000500000000" pitchFamily="66" charset="0"/>
              </a:rPr>
              <a:t>Kompostere </a:t>
            </a:r>
            <a:r>
              <a:rPr lang="nb-NO" sz="1200" dirty="0">
                <a:solidFill>
                  <a:schemeClr val="tx1"/>
                </a:solidFill>
                <a:latin typeface="Ink Free" panose="03080402000500000000" pitchFamily="66" charset="0"/>
              </a:rPr>
              <a:t>og produsere egen matjord. (</a:t>
            </a:r>
            <a:r>
              <a:rPr lang="nb-NO" sz="1200" dirty="0" err="1">
                <a:solidFill>
                  <a:schemeClr val="tx1"/>
                </a:solidFill>
                <a:latin typeface="Ink Free" panose="03080402000500000000" pitchFamily="66" charset="0"/>
              </a:rPr>
              <a:t>Bokashi</a:t>
            </a:r>
            <a:r>
              <a:rPr lang="nb-NO" sz="1200" dirty="0">
                <a:solidFill>
                  <a:schemeClr val="tx1"/>
                </a:solidFill>
                <a:latin typeface="Ink Free" panose="03080402000500000000" pitchFamily="66" charset="0"/>
              </a:rPr>
              <a:t>)</a:t>
            </a:r>
          </a:p>
          <a:p>
            <a:pPr>
              <a:buFont typeface="Wingdings" panose="05000000000000000000" pitchFamily="2" charset="2"/>
              <a:buChar char="Ø"/>
            </a:pPr>
            <a:r>
              <a:rPr lang="nb-NO" sz="1200" dirty="0">
                <a:solidFill>
                  <a:schemeClr val="tx1"/>
                </a:solidFill>
                <a:latin typeface="Ink Free" panose="03080402000500000000" pitchFamily="66" charset="0"/>
              </a:rPr>
              <a:t>Vi teller </a:t>
            </a:r>
            <a:r>
              <a:rPr lang="nb-NO" sz="1200" dirty="0" smtClean="0">
                <a:solidFill>
                  <a:schemeClr val="tx1"/>
                </a:solidFill>
                <a:latin typeface="Ink Free" panose="03080402000500000000" pitchFamily="66" charset="0"/>
              </a:rPr>
              <a:t>dyras fingre</a:t>
            </a:r>
            <a:r>
              <a:rPr lang="nb-NO" sz="1200" dirty="0">
                <a:solidFill>
                  <a:schemeClr val="tx1"/>
                </a:solidFill>
                <a:latin typeface="Ink Free" panose="03080402000500000000" pitchFamily="66" charset="0"/>
              </a:rPr>
              <a:t>, tær, </a:t>
            </a:r>
            <a:r>
              <a:rPr lang="nb-NO" sz="1200" dirty="0" smtClean="0">
                <a:latin typeface="Ink Free" panose="03080402000500000000" pitchFamily="66" charset="0"/>
              </a:rPr>
              <a:t>bein,</a:t>
            </a:r>
            <a:r>
              <a:rPr lang="nb-NO" sz="1200" dirty="0" smtClean="0">
                <a:solidFill>
                  <a:schemeClr val="tx1"/>
                </a:solidFill>
                <a:latin typeface="Ink Free" panose="03080402000500000000" pitchFamily="66" charset="0"/>
              </a:rPr>
              <a:t> </a:t>
            </a:r>
            <a:r>
              <a:rPr lang="nb-NO" sz="1200" dirty="0" err="1">
                <a:solidFill>
                  <a:schemeClr val="tx1"/>
                </a:solidFill>
                <a:latin typeface="Ink Free" panose="03080402000500000000" pitchFamily="66" charset="0"/>
              </a:rPr>
              <a:t>etc</a:t>
            </a:r>
            <a:endParaRPr lang="nb-NO" sz="1200" dirty="0">
              <a:solidFill>
                <a:schemeClr val="tx1"/>
              </a:solidFill>
              <a:latin typeface="Ink Free" panose="03080402000500000000" pitchFamily="66" charset="0"/>
            </a:endParaRPr>
          </a:p>
          <a:p>
            <a:pPr>
              <a:buFont typeface="Wingdings" panose="05000000000000000000" pitchFamily="2" charset="2"/>
              <a:buChar char="Ø"/>
            </a:pPr>
            <a:r>
              <a:rPr lang="nb-NO" sz="1200" dirty="0">
                <a:solidFill>
                  <a:schemeClr val="tx1"/>
                </a:solidFill>
                <a:latin typeface="Ink Free" panose="03080402000500000000" pitchFamily="66" charset="0"/>
              </a:rPr>
              <a:t>Førmatematiske begreper ute og inne. </a:t>
            </a:r>
            <a:r>
              <a:rPr lang="nb-NO" sz="1200" dirty="0" smtClean="0">
                <a:solidFill>
                  <a:schemeClr val="tx1"/>
                </a:solidFill>
                <a:latin typeface="Ink Free" panose="03080402000500000000" pitchFamily="66" charset="0"/>
              </a:rPr>
              <a:t>Hvilke formen finnes det i naturen og på tur?</a:t>
            </a:r>
            <a:endParaRPr lang="nb-NO" sz="1200" dirty="0">
              <a:solidFill>
                <a:schemeClr val="tx1"/>
              </a:solidFill>
              <a:latin typeface="Ink Free" panose="03080402000500000000" pitchFamily="66" charset="0"/>
            </a:endParaRPr>
          </a:p>
          <a:p>
            <a:pPr>
              <a:buFont typeface="Wingdings" panose="05000000000000000000" pitchFamily="2" charset="2"/>
              <a:buChar char="Ø"/>
            </a:pPr>
            <a:r>
              <a:rPr lang="nb-NO" sz="1200" dirty="0" smtClean="0">
                <a:latin typeface="Ink Free" panose="03080402000500000000" pitchFamily="66" charset="0"/>
              </a:rPr>
              <a:t>Redskaper og Landbruksmaskiner</a:t>
            </a:r>
            <a:r>
              <a:rPr lang="nb-NO" sz="1200" dirty="0">
                <a:latin typeface="Ink Free" panose="03080402000500000000" pitchFamily="66" charset="0"/>
              </a:rPr>
              <a:t>: Hva bruker bonden på jordene</a:t>
            </a:r>
            <a:r>
              <a:rPr lang="nb-NO" sz="1200" dirty="0" smtClean="0">
                <a:latin typeface="Ink Free" panose="03080402000500000000" pitchFamily="66" charset="0"/>
              </a:rPr>
              <a:t>?</a:t>
            </a:r>
          </a:p>
          <a:p>
            <a:pPr>
              <a:buFont typeface="Wingdings" panose="05000000000000000000" pitchFamily="2" charset="2"/>
              <a:buChar char="Ø"/>
            </a:pPr>
            <a:r>
              <a:rPr lang="nb-NO" sz="1200" dirty="0" smtClean="0">
                <a:latin typeface="Ink Free" panose="03080402000500000000" pitchFamily="66" charset="0"/>
              </a:rPr>
              <a:t>Eventyr med dyr</a:t>
            </a:r>
            <a:endParaRPr lang="nb-NO" sz="1200" dirty="0">
              <a:latin typeface="Ink Free" panose="03080402000500000000" pitchFamily="66" charset="0"/>
            </a:endParaRPr>
          </a:p>
          <a:p>
            <a:pPr marL="0" indent="0">
              <a:buNone/>
            </a:pPr>
            <a:endParaRPr lang="nb-NO" sz="1200" dirty="0">
              <a:latin typeface="Ink Free" panose="03080402000500000000" pitchFamily="66" charset="0"/>
            </a:endParaRPr>
          </a:p>
          <a:p>
            <a:pPr>
              <a:buFont typeface="Wingdings" panose="05000000000000000000" pitchFamily="2" charset="2"/>
              <a:buChar char="Ø"/>
            </a:pPr>
            <a:endParaRPr lang="nb-NO" sz="1200" dirty="0">
              <a:solidFill>
                <a:schemeClr val="tx1"/>
              </a:solidFill>
              <a:latin typeface="Ink Free" panose="03080402000500000000" pitchFamily="66" charset="0"/>
            </a:endParaRPr>
          </a:p>
          <a:p>
            <a:pPr>
              <a:buFont typeface="Wingdings" panose="05000000000000000000" pitchFamily="2" charset="2"/>
              <a:buChar char="Ø"/>
            </a:pPr>
            <a:endParaRPr lang="nb-NO" sz="1600" dirty="0">
              <a:solidFill>
                <a:schemeClr val="tx1"/>
              </a:solidFill>
              <a:latin typeface="Ink Free" panose="03080402000500000000" pitchFamily="66" charset="0"/>
            </a:endParaRPr>
          </a:p>
          <a:p>
            <a:pPr>
              <a:buFont typeface="Wingdings" panose="05000000000000000000" pitchFamily="2" charset="2"/>
              <a:buChar char="Ø"/>
            </a:pPr>
            <a:endParaRPr lang="nb-NO" sz="1600" dirty="0">
              <a:solidFill>
                <a:schemeClr val="tx1"/>
              </a:solidFill>
            </a:endParaRPr>
          </a:p>
          <a:p>
            <a:pPr>
              <a:buFont typeface="Wingdings" panose="05000000000000000000" pitchFamily="2" charset="2"/>
              <a:buChar char="Ø"/>
            </a:pPr>
            <a:endParaRPr lang="nb-NO" sz="1600" dirty="0">
              <a:solidFill>
                <a:schemeClr val="tx1"/>
              </a:solidFill>
            </a:endParaRPr>
          </a:p>
          <a:p>
            <a:pPr>
              <a:buFont typeface="Wingdings" panose="05000000000000000000" pitchFamily="2" charset="2"/>
              <a:buChar char="Ø"/>
            </a:pPr>
            <a:endParaRPr lang="nb-NO" sz="1600" dirty="0">
              <a:solidFill>
                <a:schemeClr val="tx1"/>
              </a:solidFill>
            </a:endParaRPr>
          </a:p>
        </p:txBody>
      </p:sp>
      <p:sp>
        <p:nvSpPr>
          <p:cNvPr id="7" name="Plassholder for innhold 6"/>
          <p:cNvSpPr>
            <a:spLocks noGrp="1"/>
          </p:cNvSpPr>
          <p:nvPr>
            <p:ph sz="half" idx="2"/>
          </p:nvPr>
        </p:nvSpPr>
        <p:spPr>
          <a:xfrm>
            <a:off x="512435" y="1008822"/>
            <a:ext cx="9728200" cy="3110504"/>
          </a:xfrm>
        </p:spPr>
        <p:txBody>
          <a:bodyPr>
            <a:noAutofit/>
          </a:bodyPr>
          <a:lstStyle/>
          <a:p>
            <a:pPr marL="0" indent="0">
              <a:buNone/>
            </a:pPr>
            <a:r>
              <a:rPr lang="nb-NO" sz="1200" b="1" dirty="0" smtClean="0">
                <a:latin typeface="Ink Free" panose="03080402000500000000" pitchFamily="66" charset="0"/>
              </a:rPr>
              <a:t>F</a:t>
            </a:r>
            <a:r>
              <a:rPr lang="nb-NO" sz="1200" b="1" dirty="0" smtClean="0">
                <a:solidFill>
                  <a:schemeClr val="tx1"/>
                </a:solidFill>
                <a:latin typeface="Ink Free" panose="03080402000500000000" pitchFamily="66" charset="0"/>
              </a:rPr>
              <a:t>okus fra Rammeplanen: Antall, rom og form og kommunikasjon, språk og tekst</a:t>
            </a:r>
            <a:endParaRPr lang="nb-NO" sz="1200" b="1" dirty="0">
              <a:solidFill>
                <a:schemeClr val="tx1"/>
              </a:solidFill>
              <a:latin typeface="Ink Free" panose="03080402000500000000" pitchFamily="66" charset="0"/>
            </a:endParaRPr>
          </a:p>
          <a:p>
            <a:pPr lvl="0">
              <a:buFont typeface="Wingdings" panose="05000000000000000000" pitchFamily="2" charset="2"/>
              <a:buChar char="Ø"/>
            </a:pPr>
            <a:r>
              <a:rPr lang="nb-NO" sz="1200" dirty="0">
                <a:solidFill>
                  <a:schemeClr val="tx1"/>
                </a:solidFill>
                <a:latin typeface="Ink Free" panose="03080402000500000000" pitchFamily="66" charset="0"/>
              </a:rPr>
              <a:t>Å oppdage og undre oss over matematiske sammenhenger</a:t>
            </a:r>
          </a:p>
          <a:p>
            <a:pPr lvl="0">
              <a:buFont typeface="Wingdings" panose="05000000000000000000" pitchFamily="2" charset="2"/>
              <a:buChar char="Ø"/>
            </a:pPr>
            <a:r>
              <a:rPr lang="nb-NO" sz="1200" dirty="0">
                <a:solidFill>
                  <a:schemeClr val="tx1"/>
                </a:solidFill>
                <a:latin typeface="Ink Free" panose="03080402000500000000" pitchFamily="66" charset="0"/>
              </a:rPr>
              <a:t>Å utvikle forståelse for grunnleggende matematiske begreper</a:t>
            </a:r>
          </a:p>
          <a:p>
            <a:pPr lvl="0">
              <a:buFont typeface="Wingdings" panose="05000000000000000000" pitchFamily="2" charset="2"/>
              <a:buChar char="Ø"/>
            </a:pPr>
            <a:r>
              <a:rPr lang="nb-NO" sz="1200" dirty="0">
                <a:solidFill>
                  <a:schemeClr val="tx1"/>
                </a:solidFill>
                <a:latin typeface="Ink Free" panose="03080402000500000000" pitchFamily="66" charset="0"/>
              </a:rPr>
              <a:t>Å leke og eksperimentere med tall, mengde og telling og få erfaring med ulike måter å uttrykke dette på</a:t>
            </a:r>
          </a:p>
          <a:p>
            <a:pPr lvl="0">
              <a:buFont typeface="Wingdings" panose="05000000000000000000" pitchFamily="2" charset="2"/>
              <a:buChar char="Ø"/>
            </a:pPr>
            <a:r>
              <a:rPr lang="nb-NO" sz="1200" dirty="0">
                <a:solidFill>
                  <a:schemeClr val="tx1"/>
                </a:solidFill>
                <a:latin typeface="Ink Free" panose="03080402000500000000" pitchFamily="66" charset="0"/>
              </a:rPr>
              <a:t>Å erfare størrelser i våre omgivelser og sammenligner disse</a:t>
            </a:r>
          </a:p>
          <a:p>
            <a:pPr lvl="0">
              <a:buFont typeface="Wingdings" panose="05000000000000000000" pitchFamily="2" charset="2"/>
              <a:buChar char="Ø"/>
            </a:pPr>
            <a:r>
              <a:rPr lang="nb-NO" sz="1200" dirty="0" smtClean="0">
                <a:solidFill>
                  <a:schemeClr val="tx1"/>
                </a:solidFill>
                <a:latin typeface="Ink Free" panose="03080402000500000000" pitchFamily="66" charset="0"/>
              </a:rPr>
              <a:t>Å </a:t>
            </a:r>
            <a:r>
              <a:rPr lang="nb-NO" sz="1200" dirty="0">
                <a:solidFill>
                  <a:schemeClr val="tx1"/>
                </a:solidFill>
                <a:latin typeface="Ink Free" panose="03080402000500000000" pitchFamily="66" charset="0"/>
              </a:rPr>
              <a:t>undersøke og gjenkjenne egenskaper ved former og sorterer dem på forskjellige måter</a:t>
            </a:r>
          </a:p>
          <a:p>
            <a:pPr lvl="0">
              <a:buFont typeface="Wingdings" panose="05000000000000000000" pitchFamily="2" charset="2"/>
              <a:buChar char="Ø"/>
            </a:pPr>
            <a:r>
              <a:rPr lang="nb-NO" sz="1200" dirty="0">
                <a:solidFill>
                  <a:schemeClr val="tx1"/>
                </a:solidFill>
                <a:latin typeface="Ink Free" panose="03080402000500000000" pitchFamily="66" charset="0"/>
              </a:rPr>
              <a:t>Å styrke barnas nysgjerrighet, matematikkglede og interesse for matematiske sammenhenger, med utgangspunkt i barnas uttrykksform</a:t>
            </a:r>
          </a:p>
          <a:p>
            <a:pPr>
              <a:buFont typeface="Wingdings" panose="05000000000000000000" pitchFamily="2" charset="2"/>
              <a:buChar char="Ø"/>
            </a:pPr>
            <a:r>
              <a:rPr lang="nb-NO" sz="1200" dirty="0" smtClean="0">
                <a:solidFill>
                  <a:schemeClr val="tx1"/>
                </a:solidFill>
                <a:latin typeface="Ink Free" panose="03080402000500000000" pitchFamily="66" charset="0"/>
              </a:rPr>
              <a:t>Barn som opplever tilhørighet til naturen</a:t>
            </a:r>
          </a:p>
          <a:p>
            <a:pPr>
              <a:buFont typeface="Wingdings" panose="05000000000000000000" pitchFamily="2" charset="2"/>
              <a:buChar char="Ø"/>
            </a:pPr>
            <a:r>
              <a:rPr lang="nb-NO" sz="1200" dirty="0" smtClean="0">
                <a:latin typeface="Ink Free" panose="03080402000500000000" pitchFamily="66" charset="0"/>
              </a:rPr>
              <a:t>Hvordan blir maten til?</a:t>
            </a:r>
          </a:p>
          <a:p>
            <a:pPr>
              <a:buFont typeface="Wingdings" panose="05000000000000000000" pitchFamily="2" charset="2"/>
              <a:buChar char="Ø"/>
            </a:pPr>
            <a:r>
              <a:rPr lang="nb-NO" sz="1200" dirty="0" smtClean="0">
                <a:solidFill>
                  <a:schemeClr val="tx1"/>
                </a:solidFill>
                <a:latin typeface="Ink Free" panose="03080402000500000000" pitchFamily="66" charset="0"/>
              </a:rPr>
              <a:t>Barn som møter </a:t>
            </a:r>
            <a:r>
              <a:rPr lang="nb-NO" sz="1200" dirty="0" smtClean="0">
                <a:latin typeface="Ink Free" panose="03080402000500000000" pitchFamily="66" charset="0"/>
              </a:rPr>
              <a:t>et </a:t>
            </a:r>
            <a:r>
              <a:rPr lang="nb-NO" sz="1200" dirty="0">
                <a:latin typeface="Ink Free" panose="03080402000500000000" pitchFamily="66" charset="0"/>
              </a:rPr>
              <a:t>mangfold av eventyr, fortellinger, sagn og uttrykksformer</a:t>
            </a:r>
            <a:endParaRPr lang="nb-NO" sz="1200" dirty="0">
              <a:solidFill>
                <a:schemeClr val="tx1"/>
              </a:solidFill>
              <a:latin typeface="Ink Free" panose="03080402000500000000" pitchFamily="66" charset="0"/>
            </a:endParaRPr>
          </a:p>
          <a:p>
            <a:pPr marL="0" indent="0">
              <a:buNone/>
            </a:pPr>
            <a:endParaRPr lang="nb-NO" sz="1400" dirty="0">
              <a:solidFill>
                <a:schemeClr val="tx1"/>
              </a:solidFill>
            </a:endParaRPr>
          </a:p>
        </p:txBody>
      </p:sp>
      <p:pic>
        <p:nvPicPr>
          <p:cNvPr id="9" name="Bild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2435" y="4119326"/>
            <a:ext cx="2397764" cy="3197019"/>
          </a:xfrm>
          <a:prstGeom prst="rect">
            <a:avLst/>
          </a:prstGeom>
        </p:spPr>
      </p:pic>
      <p:pic>
        <p:nvPicPr>
          <p:cNvPr id="3" name="Bild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23673" y="3666655"/>
            <a:ext cx="2621949" cy="3495932"/>
          </a:xfrm>
          <a:prstGeom prst="rect">
            <a:avLst/>
          </a:prstGeom>
        </p:spPr>
      </p:pic>
    </p:spTree>
    <p:extLst>
      <p:ext uri="{BB962C8B-B14F-4D97-AF65-F5344CB8AC3E}">
        <p14:creationId xmlns:p14="http://schemas.microsoft.com/office/powerpoint/2010/main" val="246644248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sp>
        <p:nvSpPr>
          <p:cNvPr id="2" name="Tittel 1"/>
          <p:cNvSpPr>
            <a:spLocks noGrp="1"/>
          </p:cNvSpPr>
          <p:nvPr>
            <p:ph type="ctrTitle"/>
          </p:nvPr>
        </p:nvSpPr>
        <p:spPr>
          <a:xfrm>
            <a:off x="4636648" y="1288921"/>
            <a:ext cx="1266211" cy="762350"/>
          </a:xfrm>
        </p:spPr>
        <p:txBody>
          <a:bodyPr>
            <a:normAutofit/>
          </a:bodyPr>
          <a:lstStyle/>
          <a:p>
            <a:pPr algn="ctr"/>
            <a:r>
              <a:rPr lang="nb-NO" sz="3600" dirty="0">
                <a:latin typeface="Ink Free" panose="03080402000500000000" pitchFamily="66" charset="0"/>
              </a:rPr>
              <a:t>MAI</a:t>
            </a:r>
          </a:p>
        </p:txBody>
      </p:sp>
      <p:graphicFrame>
        <p:nvGraphicFramePr>
          <p:cNvPr id="4" name="Tabell 3"/>
          <p:cNvGraphicFramePr>
            <a:graphicFrameLocks noGrp="1"/>
          </p:cNvGraphicFramePr>
          <p:nvPr>
            <p:extLst>
              <p:ext uri="{D42A27DB-BD31-4B8C-83A1-F6EECF244321}">
                <p14:modId xmlns:p14="http://schemas.microsoft.com/office/powerpoint/2010/main" val="4153321393"/>
              </p:ext>
            </p:extLst>
          </p:nvPr>
        </p:nvGraphicFramePr>
        <p:xfrm>
          <a:off x="1701428" y="2398155"/>
          <a:ext cx="7427345" cy="3523800"/>
        </p:xfrm>
        <a:graphic>
          <a:graphicData uri="http://schemas.openxmlformats.org/drawingml/2006/table">
            <a:tbl>
              <a:tblPr firstRow="1" bandRow="1">
                <a:tableStyleId>{5C22544A-7EE6-4342-B048-85BDC9FD1C3A}</a:tableStyleId>
              </a:tblPr>
              <a:tblGrid>
                <a:gridCol w="602623">
                  <a:extLst>
                    <a:ext uri="{9D8B030D-6E8A-4147-A177-3AD203B41FA5}">
                      <a16:colId xmlns:a16="http://schemas.microsoft.com/office/drawing/2014/main" xmlns="" val="20000"/>
                    </a:ext>
                  </a:extLst>
                </a:gridCol>
                <a:gridCol w="1084643">
                  <a:extLst>
                    <a:ext uri="{9D8B030D-6E8A-4147-A177-3AD203B41FA5}">
                      <a16:colId xmlns:a16="http://schemas.microsoft.com/office/drawing/2014/main" xmlns="" val="20001"/>
                    </a:ext>
                  </a:extLst>
                </a:gridCol>
                <a:gridCol w="915920">
                  <a:extLst>
                    <a:ext uri="{9D8B030D-6E8A-4147-A177-3AD203B41FA5}">
                      <a16:colId xmlns:a16="http://schemas.microsoft.com/office/drawing/2014/main" xmlns="" val="20002"/>
                    </a:ext>
                  </a:extLst>
                </a:gridCol>
                <a:gridCol w="980194">
                  <a:extLst>
                    <a:ext uri="{9D8B030D-6E8A-4147-A177-3AD203B41FA5}">
                      <a16:colId xmlns:a16="http://schemas.microsoft.com/office/drawing/2014/main" xmlns="" val="20003"/>
                    </a:ext>
                  </a:extLst>
                </a:gridCol>
                <a:gridCol w="988230">
                  <a:extLst>
                    <a:ext uri="{9D8B030D-6E8A-4147-A177-3AD203B41FA5}">
                      <a16:colId xmlns:a16="http://schemas.microsoft.com/office/drawing/2014/main" xmlns="" val="20004"/>
                    </a:ext>
                  </a:extLst>
                </a:gridCol>
                <a:gridCol w="940023">
                  <a:extLst>
                    <a:ext uri="{9D8B030D-6E8A-4147-A177-3AD203B41FA5}">
                      <a16:colId xmlns:a16="http://schemas.microsoft.com/office/drawing/2014/main" xmlns="" val="20005"/>
                    </a:ext>
                  </a:extLst>
                </a:gridCol>
                <a:gridCol w="931990">
                  <a:extLst>
                    <a:ext uri="{9D8B030D-6E8A-4147-A177-3AD203B41FA5}">
                      <a16:colId xmlns:a16="http://schemas.microsoft.com/office/drawing/2014/main" xmlns="" val="20006"/>
                    </a:ext>
                  </a:extLst>
                </a:gridCol>
                <a:gridCol w="983722">
                  <a:extLst>
                    <a:ext uri="{9D8B030D-6E8A-4147-A177-3AD203B41FA5}">
                      <a16:colId xmlns:a16="http://schemas.microsoft.com/office/drawing/2014/main" xmlns="" val="20007"/>
                    </a:ext>
                  </a:extLst>
                </a:gridCol>
              </a:tblGrid>
              <a:tr h="301985">
                <a:tc>
                  <a:txBody>
                    <a:bodyPr/>
                    <a:lstStyle/>
                    <a:p>
                      <a:r>
                        <a:rPr lang="nb-NO" sz="1200" dirty="0"/>
                        <a:t>Uke</a:t>
                      </a:r>
                    </a:p>
                  </a:txBody>
                  <a:tcPr>
                    <a:solidFill>
                      <a:schemeClr val="accent5">
                        <a:lumMod val="60000"/>
                        <a:lumOff val="40000"/>
                      </a:schemeClr>
                    </a:solidFill>
                  </a:tcPr>
                </a:tc>
                <a:tc>
                  <a:txBody>
                    <a:bodyPr/>
                    <a:lstStyle/>
                    <a:p>
                      <a:r>
                        <a:rPr lang="nb-NO" sz="1200" dirty="0"/>
                        <a:t>Mandag</a:t>
                      </a:r>
                    </a:p>
                  </a:txBody>
                  <a:tcPr>
                    <a:solidFill>
                      <a:schemeClr val="accent5">
                        <a:lumMod val="60000"/>
                        <a:lumOff val="40000"/>
                      </a:schemeClr>
                    </a:solidFill>
                  </a:tcPr>
                </a:tc>
                <a:tc>
                  <a:txBody>
                    <a:bodyPr/>
                    <a:lstStyle/>
                    <a:p>
                      <a:r>
                        <a:rPr lang="nb-NO" sz="1200" dirty="0"/>
                        <a:t>Tirsdag</a:t>
                      </a:r>
                    </a:p>
                  </a:txBody>
                  <a:tcPr>
                    <a:solidFill>
                      <a:schemeClr val="accent5">
                        <a:lumMod val="60000"/>
                        <a:lumOff val="40000"/>
                      </a:schemeClr>
                    </a:solidFill>
                  </a:tcPr>
                </a:tc>
                <a:tc>
                  <a:txBody>
                    <a:bodyPr/>
                    <a:lstStyle/>
                    <a:p>
                      <a:r>
                        <a:rPr lang="nb-NO" sz="1200" dirty="0"/>
                        <a:t>Onsdag</a:t>
                      </a:r>
                    </a:p>
                  </a:txBody>
                  <a:tcPr>
                    <a:solidFill>
                      <a:schemeClr val="accent5">
                        <a:lumMod val="60000"/>
                        <a:lumOff val="40000"/>
                      </a:schemeClr>
                    </a:solidFill>
                  </a:tcPr>
                </a:tc>
                <a:tc>
                  <a:txBody>
                    <a:bodyPr/>
                    <a:lstStyle/>
                    <a:p>
                      <a:r>
                        <a:rPr lang="nb-NO" sz="1200" dirty="0"/>
                        <a:t>Torsdag</a:t>
                      </a:r>
                    </a:p>
                  </a:txBody>
                  <a:tcPr>
                    <a:solidFill>
                      <a:schemeClr val="accent5">
                        <a:lumMod val="60000"/>
                        <a:lumOff val="40000"/>
                      </a:schemeClr>
                    </a:solidFill>
                  </a:tcPr>
                </a:tc>
                <a:tc>
                  <a:txBody>
                    <a:bodyPr/>
                    <a:lstStyle/>
                    <a:p>
                      <a:r>
                        <a:rPr lang="nb-NO" sz="1200" dirty="0"/>
                        <a:t>Fredag</a:t>
                      </a:r>
                    </a:p>
                  </a:txBody>
                  <a:tcPr>
                    <a:solidFill>
                      <a:schemeClr val="accent5">
                        <a:lumMod val="60000"/>
                        <a:lumOff val="40000"/>
                      </a:schemeClr>
                    </a:solidFill>
                  </a:tcPr>
                </a:tc>
                <a:tc>
                  <a:txBody>
                    <a:bodyPr/>
                    <a:lstStyle/>
                    <a:p>
                      <a:r>
                        <a:rPr lang="nb-NO" sz="1200" dirty="0"/>
                        <a:t>Lørdag</a:t>
                      </a:r>
                    </a:p>
                  </a:txBody>
                  <a:tcPr>
                    <a:solidFill>
                      <a:schemeClr val="accent5">
                        <a:lumMod val="60000"/>
                        <a:lumOff val="40000"/>
                      </a:schemeClr>
                    </a:solidFill>
                  </a:tcPr>
                </a:tc>
                <a:tc>
                  <a:txBody>
                    <a:bodyPr/>
                    <a:lstStyle/>
                    <a:p>
                      <a:r>
                        <a:rPr lang="nb-NO" sz="1200" dirty="0"/>
                        <a:t>søndag</a:t>
                      </a:r>
                    </a:p>
                  </a:txBody>
                  <a:tcPr>
                    <a:solidFill>
                      <a:schemeClr val="accent5">
                        <a:lumMod val="60000"/>
                        <a:lumOff val="40000"/>
                      </a:schemeClr>
                    </a:solidFill>
                  </a:tcPr>
                </a:tc>
                <a:extLst>
                  <a:ext uri="{0D108BD9-81ED-4DB2-BD59-A6C34878D82A}">
                    <a16:rowId xmlns:a16="http://schemas.microsoft.com/office/drawing/2014/main" xmlns="" val="10000"/>
                  </a:ext>
                </a:extLst>
              </a:tr>
              <a:tr h="586997">
                <a:tc>
                  <a:txBody>
                    <a:bodyPr/>
                    <a:lstStyle/>
                    <a:p>
                      <a:r>
                        <a:rPr lang="nb-NO" sz="1200" dirty="0"/>
                        <a:t>18</a:t>
                      </a:r>
                    </a:p>
                    <a:p>
                      <a:endParaRPr lang="nb-NO" sz="1200" dirty="0"/>
                    </a:p>
                  </a:txBody>
                  <a:tcPr>
                    <a:solidFill>
                      <a:schemeClr val="accent5">
                        <a:lumMod val="20000"/>
                        <a:lumOff val="80000"/>
                      </a:schemeClr>
                    </a:solidFill>
                  </a:tcPr>
                </a:tc>
                <a:tc>
                  <a:txBody>
                    <a:bodyPr/>
                    <a:lstStyle/>
                    <a:p>
                      <a:pPr algn="r"/>
                      <a:endParaRPr lang="nb-NO" sz="800" dirty="0">
                        <a:solidFill>
                          <a:srgbClr val="FF0000"/>
                        </a:solidFill>
                      </a:endParaRPr>
                    </a:p>
                  </a:txBody>
                  <a:tcPr>
                    <a:solidFill>
                      <a:schemeClr val="accent5">
                        <a:lumMod val="20000"/>
                        <a:lumOff val="80000"/>
                      </a:schemeClr>
                    </a:solidFill>
                  </a:tcPr>
                </a:tc>
                <a:tc>
                  <a:txBody>
                    <a:bodyPr/>
                    <a:lstStyle/>
                    <a:p>
                      <a:pPr algn="r"/>
                      <a:endParaRPr lang="nb-NO" sz="800" dirty="0"/>
                    </a:p>
                  </a:txBody>
                  <a:tcPr>
                    <a:solidFill>
                      <a:schemeClr val="accent5">
                        <a:lumMod val="20000"/>
                        <a:lumOff val="80000"/>
                      </a:schemeClr>
                    </a:solidFill>
                  </a:tcPr>
                </a:tc>
                <a:tc>
                  <a:txBody>
                    <a:bodyPr/>
                    <a:lstStyle/>
                    <a:p>
                      <a:pPr algn="r"/>
                      <a:r>
                        <a:rPr lang="nb-NO" sz="800" dirty="0" smtClean="0">
                          <a:solidFill>
                            <a:srgbClr val="FF0000"/>
                          </a:solidFill>
                        </a:rPr>
                        <a:t>1</a:t>
                      </a:r>
                    </a:p>
                    <a:p>
                      <a:pPr algn="r"/>
                      <a:r>
                        <a:rPr lang="nb-NO" sz="800" dirty="0" smtClean="0">
                          <a:solidFill>
                            <a:srgbClr val="FF0000"/>
                          </a:solidFill>
                        </a:rPr>
                        <a:t>Arbeidernes dag.</a:t>
                      </a:r>
                    </a:p>
                    <a:p>
                      <a:pPr algn="r"/>
                      <a:r>
                        <a:rPr lang="nb-NO" sz="800" dirty="0" err="1" smtClean="0">
                          <a:solidFill>
                            <a:srgbClr val="FF0000"/>
                          </a:solidFill>
                        </a:rPr>
                        <a:t>Bhg</a:t>
                      </a:r>
                      <a:r>
                        <a:rPr lang="nb-NO" sz="800" dirty="0" smtClean="0">
                          <a:solidFill>
                            <a:srgbClr val="FF0000"/>
                          </a:solidFill>
                        </a:rPr>
                        <a:t> er stengt</a:t>
                      </a:r>
                      <a:endParaRPr lang="nb-NO" sz="800" dirty="0">
                        <a:solidFill>
                          <a:srgbClr val="FF0000"/>
                        </a:solidFill>
                      </a:endParaRPr>
                    </a:p>
                  </a:txBody>
                  <a:tcPr>
                    <a:solidFill>
                      <a:schemeClr val="accent5">
                        <a:lumMod val="20000"/>
                        <a:lumOff val="80000"/>
                      </a:schemeClr>
                    </a:solidFill>
                  </a:tcPr>
                </a:tc>
                <a:tc>
                  <a:txBody>
                    <a:bodyPr/>
                    <a:lstStyle/>
                    <a:p>
                      <a:pPr algn="r"/>
                      <a:r>
                        <a:rPr lang="nb-NO" sz="800" dirty="0" smtClean="0">
                          <a:solidFill>
                            <a:schemeClr val="tx1"/>
                          </a:solidFill>
                        </a:rPr>
                        <a:t>2</a:t>
                      </a:r>
                      <a:endParaRPr lang="nb-NO" sz="800" dirty="0">
                        <a:solidFill>
                          <a:schemeClr val="tx1"/>
                        </a:solidFill>
                      </a:endParaRPr>
                    </a:p>
                    <a:p>
                      <a:pPr algn="r"/>
                      <a:endParaRPr lang="nb-NO" sz="800" dirty="0">
                        <a:solidFill>
                          <a:schemeClr val="tx1"/>
                        </a:solidFill>
                      </a:endParaRPr>
                    </a:p>
                  </a:txBody>
                  <a:tcPr>
                    <a:solidFill>
                      <a:schemeClr val="accent5">
                        <a:lumMod val="20000"/>
                        <a:lumOff val="80000"/>
                      </a:schemeClr>
                    </a:solidFill>
                  </a:tcPr>
                </a:tc>
                <a:tc>
                  <a:txBody>
                    <a:bodyPr/>
                    <a:lstStyle/>
                    <a:p>
                      <a:pPr algn="r"/>
                      <a:r>
                        <a:rPr lang="nb-NO" sz="800" dirty="0" smtClean="0">
                          <a:solidFill>
                            <a:schemeClr val="tx1"/>
                          </a:solidFill>
                        </a:rPr>
                        <a:t>3</a:t>
                      </a:r>
                      <a:endParaRPr lang="nb-NO" sz="800" dirty="0">
                        <a:solidFill>
                          <a:schemeClr val="tx1"/>
                        </a:solidFill>
                      </a:endParaRPr>
                    </a:p>
                  </a:txBody>
                  <a:tcPr>
                    <a:solidFill>
                      <a:schemeClr val="accent5">
                        <a:lumMod val="20000"/>
                        <a:lumOff val="80000"/>
                      </a:schemeClr>
                    </a:solidFill>
                  </a:tcPr>
                </a:tc>
                <a:tc>
                  <a:txBody>
                    <a:bodyPr/>
                    <a:lstStyle/>
                    <a:p>
                      <a:pPr algn="r"/>
                      <a:r>
                        <a:rPr lang="nb-NO" sz="800" dirty="0" smtClean="0"/>
                        <a:t>4</a:t>
                      </a:r>
                      <a:endParaRPr lang="nb-NO" sz="800" dirty="0"/>
                    </a:p>
                  </a:txBody>
                  <a:tcPr>
                    <a:solidFill>
                      <a:schemeClr val="accent5">
                        <a:lumMod val="20000"/>
                        <a:lumOff val="80000"/>
                      </a:schemeClr>
                    </a:solidFill>
                  </a:tcPr>
                </a:tc>
                <a:tc>
                  <a:txBody>
                    <a:bodyPr/>
                    <a:lstStyle/>
                    <a:p>
                      <a:pPr algn="r"/>
                      <a:r>
                        <a:rPr lang="nb-NO" sz="800" dirty="0" smtClean="0"/>
                        <a:t>5</a:t>
                      </a:r>
                      <a:endParaRPr lang="nb-NO" sz="800" dirty="0"/>
                    </a:p>
                  </a:txBody>
                  <a:tcPr>
                    <a:solidFill>
                      <a:schemeClr val="accent5">
                        <a:lumMod val="20000"/>
                        <a:lumOff val="80000"/>
                      </a:schemeClr>
                    </a:solidFill>
                  </a:tcPr>
                </a:tc>
                <a:extLst>
                  <a:ext uri="{0D108BD9-81ED-4DB2-BD59-A6C34878D82A}">
                    <a16:rowId xmlns:a16="http://schemas.microsoft.com/office/drawing/2014/main" xmlns="" val="10002"/>
                  </a:ext>
                </a:extLst>
              </a:tr>
              <a:tr h="651441">
                <a:tc>
                  <a:txBody>
                    <a:bodyPr/>
                    <a:lstStyle/>
                    <a:p>
                      <a:r>
                        <a:rPr lang="nb-NO" sz="1200" dirty="0"/>
                        <a:t>1</a:t>
                      </a:r>
                      <a:r>
                        <a:rPr lang="nb-NO" sz="1200" dirty="0" smtClean="0"/>
                        <a:t>9</a:t>
                      </a:r>
                      <a:endParaRPr lang="nb-NO" sz="1200" dirty="0"/>
                    </a:p>
                    <a:p>
                      <a:r>
                        <a:rPr lang="nb-NO" sz="900" dirty="0" err="1" smtClean="0"/>
                        <a:t>Ruskenuke</a:t>
                      </a:r>
                      <a:endParaRPr lang="nb-NO" sz="900" dirty="0"/>
                    </a:p>
                  </a:txBody>
                  <a:tcPr>
                    <a:solidFill>
                      <a:schemeClr val="bg1"/>
                    </a:solidFill>
                  </a:tcPr>
                </a:tc>
                <a:tc>
                  <a:txBody>
                    <a:bodyPr/>
                    <a:lstStyle/>
                    <a:p>
                      <a:pPr algn="r"/>
                      <a:r>
                        <a:rPr lang="nb-NO" sz="800" dirty="0" smtClean="0">
                          <a:solidFill>
                            <a:schemeClr val="tx1"/>
                          </a:solidFill>
                        </a:rPr>
                        <a:t>6</a:t>
                      </a:r>
                      <a:endParaRPr lang="nb-NO" sz="800" dirty="0">
                        <a:solidFill>
                          <a:schemeClr val="tx1"/>
                        </a:solidFill>
                      </a:endParaRPr>
                    </a:p>
                  </a:txBody>
                  <a:tcPr>
                    <a:solidFill>
                      <a:schemeClr val="bg1"/>
                    </a:solidFill>
                  </a:tcPr>
                </a:tc>
                <a:tc>
                  <a:txBody>
                    <a:bodyPr/>
                    <a:lstStyle/>
                    <a:p>
                      <a:pPr algn="r"/>
                      <a:r>
                        <a:rPr lang="nb-NO" sz="800" dirty="0" smtClean="0">
                          <a:solidFill>
                            <a:schemeClr val="tx1"/>
                          </a:solidFill>
                        </a:rPr>
                        <a:t>7</a:t>
                      </a:r>
                      <a:endParaRPr lang="nb-NO" sz="800" dirty="0">
                        <a:solidFill>
                          <a:schemeClr val="tx1"/>
                        </a:solidFill>
                      </a:endParaRPr>
                    </a:p>
                  </a:txBody>
                  <a:tcPr>
                    <a:solidFill>
                      <a:schemeClr val="bg1"/>
                    </a:solidFill>
                  </a:tcPr>
                </a:tc>
                <a:tc>
                  <a:txBody>
                    <a:bodyPr/>
                    <a:lstStyle/>
                    <a:p>
                      <a:pPr algn="r"/>
                      <a:r>
                        <a:rPr lang="nb-NO" sz="800" dirty="0" smtClean="0">
                          <a:solidFill>
                            <a:schemeClr val="tx1"/>
                          </a:solidFill>
                        </a:rPr>
                        <a:t>8</a:t>
                      </a:r>
                      <a:endParaRPr lang="nb-NO" sz="800" dirty="0">
                        <a:solidFill>
                          <a:schemeClr val="tx1"/>
                        </a:solidFill>
                      </a:endParaRPr>
                    </a:p>
                    <a:p>
                      <a:pPr algn="r"/>
                      <a:endParaRPr lang="nb-NO" sz="800" dirty="0">
                        <a:solidFill>
                          <a:schemeClr val="tx1"/>
                        </a:solidFill>
                      </a:endParaRPr>
                    </a:p>
                  </a:txBody>
                  <a:tcPr>
                    <a:solidFill>
                      <a:schemeClr val="bg1"/>
                    </a:solidFill>
                  </a:tcPr>
                </a:tc>
                <a:tc>
                  <a:txBody>
                    <a:bodyPr/>
                    <a:lstStyle/>
                    <a:p>
                      <a:pPr algn="r"/>
                      <a:r>
                        <a:rPr lang="nb-NO" sz="800" dirty="0" smtClean="0">
                          <a:solidFill>
                            <a:srgbClr val="FF0000"/>
                          </a:solidFill>
                        </a:rPr>
                        <a:t>9</a:t>
                      </a:r>
                    </a:p>
                    <a:p>
                      <a:pPr algn="r"/>
                      <a:r>
                        <a:rPr lang="nb-NO" sz="800" dirty="0" err="1" smtClean="0">
                          <a:solidFill>
                            <a:srgbClr val="FF0000"/>
                          </a:solidFill>
                        </a:rPr>
                        <a:t>Kr.himmelfartsdag</a:t>
                      </a:r>
                      <a:r>
                        <a:rPr lang="nb-NO" sz="800" dirty="0" smtClean="0">
                          <a:solidFill>
                            <a:srgbClr val="FF0000"/>
                          </a:solidFill>
                        </a:rPr>
                        <a:t>.</a:t>
                      </a:r>
                    </a:p>
                    <a:p>
                      <a:pPr algn="r"/>
                      <a:r>
                        <a:rPr lang="nb-NO" sz="800" dirty="0" err="1" smtClean="0">
                          <a:solidFill>
                            <a:srgbClr val="FF0000"/>
                          </a:solidFill>
                        </a:rPr>
                        <a:t>Bhg</a:t>
                      </a:r>
                      <a:r>
                        <a:rPr lang="nb-NO" sz="800" baseline="0" dirty="0" smtClean="0">
                          <a:solidFill>
                            <a:srgbClr val="FF0000"/>
                          </a:solidFill>
                        </a:rPr>
                        <a:t> er stengt</a:t>
                      </a:r>
                      <a:endParaRPr lang="nb-NO" sz="800" dirty="0">
                        <a:solidFill>
                          <a:srgbClr val="FF0000"/>
                        </a:solidFill>
                      </a:endParaRPr>
                    </a:p>
                  </a:txBody>
                  <a:tcPr>
                    <a:solidFill>
                      <a:schemeClr val="bg1"/>
                    </a:solidFill>
                  </a:tcPr>
                </a:tc>
                <a:tc>
                  <a:txBody>
                    <a:bodyPr/>
                    <a:lstStyle/>
                    <a:p>
                      <a:pPr algn="r"/>
                      <a:r>
                        <a:rPr lang="nb-NO" sz="800" dirty="0" smtClean="0">
                          <a:solidFill>
                            <a:schemeClr val="tx1"/>
                          </a:solidFill>
                        </a:rPr>
                        <a:t>10</a:t>
                      </a:r>
                    </a:p>
                    <a:p>
                      <a:pPr algn="r"/>
                      <a:r>
                        <a:rPr lang="nb-NO" sz="800" dirty="0" err="1" smtClean="0">
                          <a:solidFill>
                            <a:schemeClr val="tx1"/>
                          </a:solidFill>
                        </a:rPr>
                        <a:t>Panleggings</a:t>
                      </a:r>
                      <a:endParaRPr lang="nb-NO" sz="800" dirty="0" smtClean="0">
                        <a:solidFill>
                          <a:schemeClr val="tx1"/>
                        </a:solidFill>
                      </a:endParaRPr>
                    </a:p>
                    <a:p>
                      <a:pPr algn="r"/>
                      <a:r>
                        <a:rPr lang="nb-NO" sz="800" dirty="0" smtClean="0">
                          <a:solidFill>
                            <a:schemeClr val="tx1"/>
                          </a:solidFill>
                        </a:rPr>
                        <a:t>dag.</a:t>
                      </a:r>
                    </a:p>
                    <a:p>
                      <a:pPr algn="r"/>
                      <a:r>
                        <a:rPr lang="nb-NO" sz="900" dirty="0" err="1" smtClean="0">
                          <a:solidFill>
                            <a:schemeClr val="tx1"/>
                          </a:solidFill>
                        </a:rPr>
                        <a:t>Bhg</a:t>
                      </a:r>
                      <a:r>
                        <a:rPr lang="nb-NO" sz="900" dirty="0" smtClean="0">
                          <a:solidFill>
                            <a:schemeClr val="tx1"/>
                          </a:solidFill>
                        </a:rPr>
                        <a:t> er stengt</a:t>
                      </a:r>
                      <a:endParaRPr lang="nb-NO" sz="900" dirty="0">
                        <a:solidFill>
                          <a:schemeClr val="tx1"/>
                        </a:solidFill>
                      </a:endParaRPr>
                    </a:p>
                  </a:txBody>
                  <a:tcPr>
                    <a:solidFill>
                      <a:schemeClr val="bg1"/>
                    </a:solidFill>
                  </a:tcPr>
                </a:tc>
                <a:tc>
                  <a:txBody>
                    <a:bodyPr/>
                    <a:lstStyle/>
                    <a:p>
                      <a:pPr algn="r"/>
                      <a:r>
                        <a:rPr lang="nb-NO" sz="800" dirty="0" smtClean="0">
                          <a:solidFill>
                            <a:schemeClr val="tx1"/>
                          </a:solidFill>
                        </a:rPr>
                        <a:t>11</a:t>
                      </a:r>
                      <a:endParaRPr lang="nb-NO" sz="800" dirty="0">
                        <a:solidFill>
                          <a:schemeClr val="tx1"/>
                        </a:solidFill>
                      </a:endParaRPr>
                    </a:p>
                  </a:txBody>
                  <a:tcPr>
                    <a:solidFill>
                      <a:schemeClr val="bg1"/>
                    </a:solidFill>
                  </a:tcPr>
                </a:tc>
                <a:tc>
                  <a:txBody>
                    <a:bodyPr/>
                    <a:lstStyle/>
                    <a:p>
                      <a:pPr algn="r"/>
                      <a:r>
                        <a:rPr lang="nb-NO" sz="800" dirty="0" smtClean="0">
                          <a:solidFill>
                            <a:schemeClr val="tx1"/>
                          </a:solidFill>
                        </a:rPr>
                        <a:t>12</a:t>
                      </a:r>
                      <a:endParaRPr lang="nb-NO" sz="800" dirty="0">
                        <a:solidFill>
                          <a:schemeClr val="tx1"/>
                        </a:solidFill>
                      </a:endParaRPr>
                    </a:p>
                  </a:txBody>
                  <a:tcPr>
                    <a:solidFill>
                      <a:schemeClr val="bg1"/>
                    </a:solidFill>
                  </a:tcPr>
                </a:tc>
                <a:extLst>
                  <a:ext uri="{0D108BD9-81ED-4DB2-BD59-A6C34878D82A}">
                    <a16:rowId xmlns:a16="http://schemas.microsoft.com/office/drawing/2014/main" xmlns="" val="10003"/>
                  </a:ext>
                </a:extLst>
              </a:tr>
              <a:tr h="642796">
                <a:tc>
                  <a:txBody>
                    <a:bodyPr/>
                    <a:lstStyle/>
                    <a:p>
                      <a:r>
                        <a:rPr lang="nb-NO" sz="1200" dirty="0" smtClean="0"/>
                        <a:t>20 </a:t>
                      </a:r>
                      <a:r>
                        <a:rPr lang="nb-NO" sz="900" dirty="0" err="1" smtClean="0"/>
                        <a:t>Ruskenuke</a:t>
                      </a:r>
                      <a:endParaRPr lang="nb-NO" sz="900" dirty="0"/>
                    </a:p>
                    <a:p>
                      <a:endParaRPr lang="nb-NO" sz="1200" dirty="0"/>
                    </a:p>
                  </a:txBody>
                  <a:tcPr>
                    <a:solidFill>
                      <a:schemeClr val="accent5">
                        <a:lumMod val="20000"/>
                        <a:lumOff val="80000"/>
                      </a:schemeClr>
                    </a:solidFill>
                  </a:tcPr>
                </a:tc>
                <a:tc>
                  <a:txBody>
                    <a:bodyPr/>
                    <a:lstStyle/>
                    <a:p>
                      <a:pPr algn="r"/>
                      <a:r>
                        <a:rPr lang="nb-NO" sz="800" dirty="0" smtClean="0">
                          <a:solidFill>
                            <a:schemeClr val="tx1"/>
                          </a:solidFill>
                        </a:rPr>
                        <a:t>13</a:t>
                      </a:r>
                      <a:endParaRPr lang="nb-NO" sz="800" dirty="0">
                        <a:solidFill>
                          <a:schemeClr val="tx1"/>
                        </a:solidFill>
                      </a:endParaRPr>
                    </a:p>
                  </a:txBody>
                  <a:tcPr>
                    <a:solidFill>
                      <a:schemeClr val="accent5">
                        <a:lumMod val="20000"/>
                        <a:lumOff val="80000"/>
                      </a:schemeClr>
                    </a:solidFill>
                  </a:tcPr>
                </a:tc>
                <a:tc>
                  <a:txBody>
                    <a:bodyPr/>
                    <a:lstStyle/>
                    <a:p>
                      <a:pPr algn="r"/>
                      <a:r>
                        <a:rPr lang="nb-NO" sz="800" dirty="0" smtClean="0">
                          <a:solidFill>
                            <a:schemeClr val="tx1"/>
                          </a:solidFill>
                        </a:rPr>
                        <a:t>14</a:t>
                      </a:r>
                      <a:endParaRPr lang="nb-NO" sz="800" dirty="0">
                        <a:solidFill>
                          <a:schemeClr val="tx1"/>
                        </a:solidFill>
                      </a:endParaRPr>
                    </a:p>
                  </a:txBody>
                  <a:tcPr>
                    <a:solidFill>
                      <a:schemeClr val="accent5">
                        <a:lumMod val="20000"/>
                        <a:lumOff val="80000"/>
                      </a:schemeClr>
                    </a:solidFill>
                  </a:tcPr>
                </a:tc>
                <a:tc>
                  <a:txBody>
                    <a:bodyPr/>
                    <a:lstStyle/>
                    <a:p>
                      <a:pPr algn="r"/>
                      <a:r>
                        <a:rPr lang="nb-NO" sz="800" dirty="0" smtClean="0">
                          <a:solidFill>
                            <a:schemeClr val="tx1"/>
                          </a:solidFill>
                        </a:rPr>
                        <a:t>15</a:t>
                      </a:r>
                      <a:endParaRPr lang="nb-NO" sz="800" dirty="0">
                        <a:solidFill>
                          <a:schemeClr val="tx1"/>
                        </a:solidFill>
                      </a:endParaRPr>
                    </a:p>
                  </a:txBody>
                  <a:tcPr>
                    <a:solidFill>
                      <a:schemeClr val="accent5">
                        <a:lumMod val="20000"/>
                        <a:lumOff val="80000"/>
                      </a:schemeClr>
                    </a:solidFill>
                  </a:tcPr>
                </a:tc>
                <a:tc>
                  <a:txBody>
                    <a:bodyPr/>
                    <a:lstStyle/>
                    <a:p>
                      <a:pPr algn="r"/>
                      <a:r>
                        <a:rPr lang="nb-NO" sz="800" dirty="0" smtClean="0">
                          <a:solidFill>
                            <a:schemeClr val="tx1"/>
                          </a:solidFill>
                        </a:rPr>
                        <a:t>16</a:t>
                      </a:r>
                      <a:endParaRPr lang="nb-NO" sz="800" dirty="0">
                        <a:solidFill>
                          <a:schemeClr val="tx1"/>
                        </a:solidFill>
                      </a:endParaRPr>
                    </a:p>
                    <a:p>
                      <a:pPr algn="r"/>
                      <a:r>
                        <a:rPr lang="nb-NO" sz="800" dirty="0" smtClean="0">
                          <a:solidFill>
                            <a:schemeClr val="tx1"/>
                          </a:solidFill>
                        </a:rPr>
                        <a:t>Vi feirer</a:t>
                      </a:r>
                      <a:r>
                        <a:rPr lang="nb-NO" sz="800" baseline="0" dirty="0" smtClean="0">
                          <a:solidFill>
                            <a:schemeClr val="tx1"/>
                          </a:solidFill>
                        </a:rPr>
                        <a:t> 17. mai i </a:t>
                      </a:r>
                      <a:r>
                        <a:rPr lang="nb-NO" sz="800" baseline="0" dirty="0" err="1" smtClean="0">
                          <a:solidFill>
                            <a:schemeClr val="tx1"/>
                          </a:solidFill>
                        </a:rPr>
                        <a:t>bhg</a:t>
                      </a:r>
                      <a:endParaRPr lang="nb-NO" sz="800" dirty="0">
                        <a:solidFill>
                          <a:schemeClr val="tx1"/>
                        </a:solidFill>
                      </a:endParaRPr>
                    </a:p>
                  </a:txBody>
                  <a:tcPr>
                    <a:solidFill>
                      <a:schemeClr val="accent5">
                        <a:lumMod val="20000"/>
                        <a:lumOff val="80000"/>
                      </a:schemeClr>
                    </a:solidFill>
                  </a:tcPr>
                </a:tc>
                <a:tc>
                  <a:txBody>
                    <a:bodyPr/>
                    <a:lstStyle/>
                    <a:p>
                      <a:pPr algn="r"/>
                      <a:r>
                        <a:rPr lang="nb-NO" sz="800" dirty="0" smtClean="0">
                          <a:solidFill>
                            <a:srgbClr val="FF0000"/>
                          </a:solidFill>
                        </a:rPr>
                        <a:t>17</a:t>
                      </a:r>
                    </a:p>
                    <a:p>
                      <a:pPr algn="r"/>
                      <a:r>
                        <a:rPr lang="nb-NO" sz="800" dirty="0" smtClean="0">
                          <a:solidFill>
                            <a:srgbClr val="FF0000"/>
                          </a:solidFill>
                        </a:rPr>
                        <a:t>Grunnlovs</a:t>
                      </a:r>
                    </a:p>
                    <a:p>
                      <a:pPr algn="r"/>
                      <a:r>
                        <a:rPr lang="nb-NO" sz="800" dirty="0" smtClean="0">
                          <a:solidFill>
                            <a:srgbClr val="FF0000"/>
                          </a:solidFill>
                        </a:rPr>
                        <a:t>dagen.</a:t>
                      </a:r>
                    </a:p>
                    <a:p>
                      <a:pPr algn="r"/>
                      <a:r>
                        <a:rPr lang="nb-NO" sz="800" dirty="0" err="1" smtClean="0">
                          <a:solidFill>
                            <a:srgbClr val="FF0000"/>
                          </a:solidFill>
                        </a:rPr>
                        <a:t>Bhg</a:t>
                      </a:r>
                      <a:r>
                        <a:rPr lang="nb-NO" sz="800" dirty="0" smtClean="0">
                          <a:solidFill>
                            <a:srgbClr val="FF0000"/>
                          </a:solidFill>
                        </a:rPr>
                        <a:t> er stengt</a:t>
                      </a:r>
                      <a:endParaRPr lang="nb-NO" sz="800" dirty="0">
                        <a:solidFill>
                          <a:srgbClr val="FF0000"/>
                        </a:solidFill>
                      </a:endParaRPr>
                    </a:p>
                  </a:txBody>
                  <a:tcPr>
                    <a:solidFill>
                      <a:schemeClr val="accent5">
                        <a:lumMod val="20000"/>
                        <a:lumOff val="80000"/>
                      </a:schemeClr>
                    </a:solidFill>
                  </a:tcPr>
                </a:tc>
                <a:tc>
                  <a:txBody>
                    <a:bodyPr/>
                    <a:lstStyle/>
                    <a:p>
                      <a:pPr algn="r"/>
                      <a:r>
                        <a:rPr lang="nb-NO" sz="800" dirty="0" smtClean="0">
                          <a:solidFill>
                            <a:schemeClr val="tx1"/>
                          </a:solidFill>
                        </a:rPr>
                        <a:t>18</a:t>
                      </a:r>
                      <a:endParaRPr lang="nb-NO" sz="800" dirty="0">
                        <a:solidFill>
                          <a:schemeClr val="tx1"/>
                        </a:solidFill>
                      </a:endParaRPr>
                    </a:p>
                  </a:txBody>
                  <a:tcPr>
                    <a:solidFill>
                      <a:schemeClr val="accent5">
                        <a:lumMod val="20000"/>
                        <a:lumOff val="80000"/>
                      </a:schemeClr>
                    </a:solidFill>
                  </a:tcPr>
                </a:tc>
                <a:tc>
                  <a:txBody>
                    <a:bodyPr/>
                    <a:lstStyle/>
                    <a:p>
                      <a:pPr algn="r"/>
                      <a:r>
                        <a:rPr lang="nb-NO" sz="800" dirty="0" smtClean="0">
                          <a:solidFill>
                            <a:schemeClr val="tx1"/>
                          </a:solidFill>
                        </a:rPr>
                        <a:t>19</a:t>
                      </a:r>
                      <a:endParaRPr lang="nb-NO" sz="800" dirty="0">
                        <a:solidFill>
                          <a:schemeClr val="tx1"/>
                        </a:solidFill>
                      </a:endParaRPr>
                    </a:p>
                  </a:txBody>
                  <a:tcPr>
                    <a:solidFill>
                      <a:schemeClr val="accent5">
                        <a:lumMod val="20000"/>
                        <a:lumOff val="80000"/>
                      </a:schemeClr>
                    </a:solidFill>
                  </a:tcPr>
                </a:tc>
                <a:extLst>
                  <a:ext uri="{0D108BD9-81ED-4DB2-BD59-A6C34878D82A}">
                    <a16:rowId xmlns:a16="http://schemas.microsoft.com/office/drawing/2014/main" xmlns="" val="10004"/>
                  </a:ext>
                </a:extLst>
              </a:tr>
              <a:tr h="669956">
                <a:tc>
                  <a:txBody>
                    <a:bodyPr/>
                    <a:lstStyle/>
                    <a:p>
                      <a:r>
                        <a:rPr lang="nb-NO" sz="1200" dirty="0" smtClean="0"/>
                        <a:t>21</a:t>
                      </a:r>
                      <a:endParaRPr lang="nb-NO" sz="1200" dirty="0"/>
                    </a:p>
                    <a:p>
                      <a:endParaRPr lang="nb-NO" sz="1200" dirty="0"/>
                    </a:p>
                  </a:txBody>
                  <a:tcPr>
                    <a:solidFill>
                      <a:schemeClr val="bg1"/>
                    </a:solidFill>
                  </a:tcPr>
                </a:tc>
                <a:tc>
                  <a:txBody>
                    <a:bodyPr/>
                    <a:lstStyle/>
                    <a:p>
                      <a:pPr algn="r"/>
                      <a:r>
                        <a:rPr lang="nb-NO" sz="800" dirty="0" smtClean="0">
                          <a:solidFill>
                            <a:srgbClr val="FF0000"/>
                          </a:solidFill>
                        </a:rPr>
                        <a:t>20</a:t>
                      </a:r>
                    </a:p>
                    <a:p>
                      <a:pPr algn="r"/>
                      <a:r>
                        <a:rPr lang="nb-NO" sz="800" dirty="0" smtClean="0">
                          <a:solidFill>
                            <a:srgbClr val="FF0000"/>
                          </a:solidFill>
                        </a:rPr>
                        <a:t>2. pinsedag.</a:t>
                      </a:r>
                    </a:p>
                    <a:p>
                      <a:pPr algn="r"/>
                      <a:r>
                        <a:rPr lang="nb-NO" sz="800" dirty="0" err="1" smtClean="0">
                          <a:solidFill>
                            <a:srgbClr val="FF0000"/>
                          </a:solidFill>
                        </a:rPr>
                        <a:t>Bhg</a:t>
                      </a:r>
                      <a:r>
                        <a:rPr lang="nb-NO" sz="800" dirty="0" smtClean="0">
                          <a:solidFill>
                            <a:srgbClr val="FF0000"/>
                          </a:solidFill>
                        </a:rPr>
                        <a:t> er stengt</a:t>
                      </a:r>
                      <a:endParaRPr lang="nb-NO" sz="800" dirty="0">
                        <a:solidFill>
                          <a:srgbClr val="FF0000"/>
                        </a:solidFill>
                      </a:endParaRPr>
                    </a:p>
                  </a:txBody>
                  <a:tcPr>
                    <a:solidFill>
                      <a:schemeClr val="bg1"/>
                    </a:solidFill>
                  </a:tcPr>
                </a:tc>
                <a:tc>
                  <a:txBody>
                    <a:bodyPr/>
                    <a:lstStyle/>
                    <a:p>
                      <a:pPr algn="r"/>
                      <a:r>
                        <a:rPr lang="nb-NO" sz="800" dirty="0" smtClean="0"/>
                        <a:t>21</a:t>
                      </a:r>
                      <a:endParaRPr lang="nb-NO" sz="800" dirty="0"/>
                    </a:p>
                  </a:txBody>
                  <a:tcPr>
                    <a:solidFill>
                      <a:schemeClr val="bg1"/>
                    </a:solidFill>
                  </a:tcPr>
                </a:tc>
                <a:tc>
                  <a:txBody>
                    <a:bodyPr/>
                    <a:lstStyle/>
                    <a:p>
                      <a:pPr algn="r"/>
                      <a:r>
                        <a:rPr lang="nb-NO" sz="800" dirty="0" smtClean="0"/>
                        <a:t>22</a:t>
                      </a:r>
                      <a:endParaRPr lang="nb-NO" sz="800" dirty="0"/>
                    </a:p>
                  </a:txBody>
                  <a:tcPr>
                    <a:solidFill>
                      <a:schemeClr val="bg1"/>
                    </a:solidFill>
                  </a:tcPr>
                </a:tc>
                <a:tc>
                  <a:txBody>
                    <a:bodyPr/>
                    <a:lstStyle/>
                    <a:p>
                      <a:pPr algn="r"/>
                      <a:r>
                        <a:rPr lang="nb-NO" sz="800" dirty="0" smtClean="0">
                          <a:solidFill>
                            <a:schemeClr val="tx1"/>
                          </a:solidFill>
                        </a:rPr>
                        <a:t>23</a:t>
                      </a:r>
                      <a:endParaRPr lang="nb-NO" sz="800" dirty="0">
                        <a:solidFill>
                          <a:schemeClr val="tx1"/>
                        </a:solidFill>
                      </a:endParaRPr>
                    </a:p>
                    <a:p>
                      <a:pPr algn="r"/>
                      <a:endParaRPr lang="nb-NO" sz="800" dirty="0">
                        <a:solidFill>
                          <a:schemeClr val="bg1"/>
                        </a:solidFill>
                      </a:endParaRPr>
                    </a:p>
                  </a:txBody>
                  <a:tcPr>
                    <a:solidFill>
                      <a:schemeClr val="bg1"/>
                    </a:solidFill>
                  </a:tcPr>
                </a:tc>
                <a:tc>
                  <a:txBody>
                    <a:bodyPr/>
                    <a:lstStyle/>
                    <a:p>
                      <a:pPr algn="r"/>
                      <a:r>
                        <a:rPr lang="nb-NO" sz="800" dirty="0" smtClean="0"/>
                        <a:t>24</a:t>
                      </a:r>
                      <a:endParaRPr lang="nb-NO" sz="800" dirty="0"/>
                    </a:p>
                  </a:txBody>
                  <a:tcPr>
                    <a:solidFill>
                      <a:schemeClr val="bg1"/>
                    </a:solidFill>
                  </a:tcPr>
                </a:tc>
                <a:tc>
                  <a:txBody>
                    <a:bodyPr/>
                    <a:lstStyle/>
                    <a:p>
                      <a:pPr algn="r"/>
                      <a:r>
                        <a:rPr lang="nb-NO" sz="800" dirty="0" smtClean="0"/>
                        <a:t>25</a:t>
                      </a:r>
                      <a:endParaRPr lang="nb-NO" sz="800" dirty="0"/>
                    </a:p>
                  </a:txBody>
                  <a:tcPr>
                    <a:solidFill>
                      <a:schemeClr val="bg1"/>
                    </a:solidFill>
                  </a:tcPr>
                </a:tc>
                <a:tc>
                  <a:txBody>
                    <a:bodyPr/>
                    <a:lstStyle/>
                    <a:p>
                      <a:pPr algn="r"/>
                      <a:r>
                        <a:rPr lang="nb-NO" sz="800" dirty="0" smtClean="0">
                          <a:solidFill>
                            <a:schemeClr val="tx1"/>
                          </a:solidFill>
                        </a:rPr>
                        <a:t>26</a:t>
                      </a:r>
                      <a:endParaRPr lang="nb-NO" sz="800" dirty="0">
                        <a:solidFill>
                          <a:schemeClr val="tx1"/>
                        </a:solidFill>
                      </a:endParaRPr>
                    </a:p>
                  </a:txBody>
                  <a:tcPr>
                    <a:solidFill>
                      <a:schemeClr val="bg1"/>
                    </a:solidFill>
                  </a:tcPr>
                </a:tc>
                <a:extLst>
                  <a:ext uri="{0D108BD9-81ED-4DB2-BD59-A6C34878D82A}">
                    <a16:rowId xmlns:a16="http://schemas.microsoft.com/office/drawing/2014/main" xmlns="" val="10005"/>
                  </a:ext>
                </a:extLst>
              </a:tr>
              <a:tr h="581901">
                <a:tc>
                  <a:txBody>
                    <a:bodyPr/>
                    <a:lstStyle/>
                    <a:p>
                      <a:r>
                        <a:rPr lang="nb-NO" sz="1200" dirty="0"/>
                        <a:t>22</a:t>
                      </a:r>
                    </a:p>
                  </a:txBody>
                  <a:tcPr>
                    <a:solidFill>
                      <a:schemeClr val="accent5">
                        <a:lumMod val="20000"/>
                        <a:lumOff val="80000"/>
                      </a:schemeClr>
                    </a:solidFill>
                  </a:tcPr>
                </a:tc>
                <a:tc>
                  <a:txBody>
                    <a:bodyPr/>
                    <a:lstStyle/>
                    <a:p>
                      <a:pPr algn="r"/>
                      <a:r>
                        <a:rPr lang="nb-NO" sz="800" dirty="0" smtClean="0">
                          <a:solidFill>
                            <a:schemeClr val="tx1"/>
                          </a:solidFill>
                        </a:rPr>
                        <a:t>27</a:t>
                      </a:r>
                      <a:endParaRPr lang="nb-NO" sz="800" dirty="0">
                        <a:solidFill>
                          <a:schemeClr val="tx1"/>
                        </a:solidFill>
                      </a:endParaRPr>
                    </a:p>
                  </a:txBody>
                  <a:tcPr>
                    <a:solidFill>
                      <a:schemeClr val="accent5">
                        <a:lumMod val="20000"/>
                        <a:lumOff val="80000"/>
                      </a:schemeClr>
                    </a:solidFill>
                  </a:tcPr>
                </a:tc>
                <a:tc>
                  <a:txBody>
                    <a:bodyPr/>
                    <a:lstStyle/>
                    <a:p>
                      <a:pPr algn="r"/>
                      <a:r>
                        <a:rPr lang="nb-NO" sz="800" dirty="0" smtClean="0"/>
                        <a:t>28</a:t>
                      </a:r>
                      <a:endParaRPr lang="nb-NO" sz="800" dirty="0"/>
                    </a:p>
                  </a:txBody>
                  <a:tcPr>
                    <a:solidFill>
                      <a:schemeClr val="accent5">
                        <a:lumMod val="20000"/>
                        <a:lumOff val="80000"/>
                      </a:schemeClr>
                    </a:solidFill>
                  </a:tcPr>
                </a:tc>
                <a:tc>
                  <a:txBody>
                    <a:bodyPr/>
                    <a:lstStyle/>
                    <a:p>
                      <a:pPr algn="r"/>
                      <a:r>
                        <a:rPr lang="nb-NO" sz="800" dirty="0" smtClean="0"/>
                        <a:t>29</a:t>
                      </a:r>
                      <a:endParaRPr lang="nb-NO" sz="800" dirty="0"/>
                    </a:p>
                  </a:txBody>
                  <a:tcPr>
                    <a:solidFill>
                      <a:schemeClr val="accent5">
                        <a:lumMod val="20000"/>
                        <a:lumOff val="80000"/>
                      </a:schemeClr>
                    </a:solidFill>
                  </a:tcPr>
                </a:tc>
                <a:tc>
                  <a:txBody>
                    <a:bodyPr/>
                    <a:lstStyle/>
                    <a:p>
                      <a:pPr algn="r"/>
                      <a:r>
                        <a:rPr lang="nb-NO" sz="800" dirty="0" smtClean="0"/>
                        <a:t>30</a:t>
                      </a:r>
                      <a:endParaRPr lang="nb-NO" sz="800" dirty="0"/>
                    </a:p>
                  </a:txBody>
                  <a:tcPr>
                    <a:solidFill>
                      <a:schemeClr val="accent5">
                        <a:lumMod val="20000"/>
                        <a:lumOff val="80000"/>
                      </a:schemeClr>
                    </a:solidFill>
                  </a:tcPr>
                </a:tc>
                <a:tc>
                  <a:txBody>
                    <a:bodyPr/>
                    <a:lstStyle/>
                    <a:p>
                      <a:pPr algn="r"/>
                      <a:r>
                        <a:rPr lang="nb-NO" sz="800" dirty="0" smtClean="0"/>
                        <a:t>31</a:t>
                      </a:r>
                      <a:endParaRPr lang="nb-NO" sz="800" dirty="0"/>
                    </a:p>
                  </a:txBody>
                  <a:tcPr>
                    <a:solidFill>
                      <a:schemeClr val="accent5">
                        <a:lumMod val="20000"/>
                        <a:lumOff val="80000"/>
                      </a:schemeClr>
                    </a:solidFill>
                  </a:tcPr>
                </a:tc>
                <a:tc>
                  <a:txBody>
                    <a:bodyPr/>
                    <a:lstStyle/>
                    <a:p>
                      <a:pPr algn="r"/>
                      <a:endParaRPr lang="nb-NO" sz="800" dirty="0"/>
                    </a:p>
                  </a:txBody>
                  <a:tcPr>
                    <a:solidFill>
                      <a:schemeClr val="accent5">
                        <a:lumMod val="20000"/>
                        <a:lumOff val="80000"/>
                      </a:schemeClr>
                    </a:solidFill>
                  </a:tcPr>
                </a:tc>
                <a:tc>
                  <a:txBody>
                    <a:bodyPr/>
                    <a:lstStyle/>
                    <a:p>
                      <a:pPr algn="r"/>
                      <a:endParaRPr lang="nb-NO" sz="800" dirty="0"/>
                    </a:p>
                  </a:txBody>
                  <a:tcPr>
                    <a:solidFill>
                      <a:schemeClr val="accent5">
                        <a:lumMod val="20000"/>
                        <a:lumOff val="80000"/>
                      </a:schemeClr>
                    </a:solidFill>
                  </a:tcPr>
                </a:tc>
                <a:extLst>
                  <a:ext uri="{0D108BD9-81ED-4DB2-BD59-A6C34878D82A}">
                    <a16:rowId xmlns:a16="http://schemas.microsoft.com/office/drawing/2014/main" xmlns="" val="10006"/>
                  </a:ext>
                </a:extLst>
              </a:tr>
            </a:tbl>
          </a:graphicData>
        </a:graphic>
      </p:graphicFrame>
      <p:pic>
        <p:nvPicPr>
          <p:cNvPr id="5" name="Bilde 4">
            <a:extLst>
              <a:ext uri="{FF2B5EF4-FFF2-40B4-BE49-F238E27FC236}">
                <a16:creationId xmlns:a16="http://schemas.microsoft.com/office/drawing/2014/main" xmlns="" id="{D280648F-47E8-4DE0-8A19-28E1DA7983C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8056"/>
          <a:stretch/>
        </p:blipFill>
        <p:spPr>
          <a:xfrm>
            <a:off x="129378" y="5118538"/>
            <a:ext cx="1391442" cy="2264040"/>
          </a:xfrm>
          <a:prstGeom prst="rect">
            <a:avLst/>
          </a:prstGeom>
          <a:ln>
            <a:noFill/>
          </a:ln>
          <a:effectLst>
            <a:outerShdw blurRad="292100" dist="139700" dir="2700000" algn="tl" rotWithShape="0">
              <a:srgbClr val="333333">
                <a:alpha val="65000"/>
              </a:srgbClr>
            </a:outerShdw>
          </a:effectLst>
        </p:spPr>
      </p:pic>
      <p:pic>
        <p:nvPicPr>
          <p:cNvPr id="3" name="Bild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356439">
            <a:off x="126825" y="121630"/>
            <a:ext cx="1650045" cy="220006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Bild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69692" y="162650"/>
            <a:ext cx="2518161" cy="1888621"/>
          </a:xfrm>
          <a:prstGeom prst="rect">
            <a:avLst/>
          </a:prstGeom>
          <a:ln>
            <a:noFill/>
          </a:ln>
          <a:effectLst>
            <a:softEdge rad="112500"/>
          </a:effectLst>
        </p:spPr>
      </p:pic>
    </p:spTree>
    <p:extLst>
      <p:ext uri="{BB962C8B-B14F-4D97-AF65-F5344CB8AC3E}">
        <p14:creationId xmlns:p14="http://schemas.microsoft.com/office/powerpoint/2010/main" val="24396800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sp>
        <p:nvSpPr>
          <p:cNvPr id="2" name="Tittel 1"/>
          <p:cNvSpPr>
            <a:spLocks noGrp="1"/>
          </p:cNvSpPr>
          <p:nvPr>
            <p:ph type="title"/>
          </p:nvPr>
        </p:nvSpPr>
        <p:spPr>
          <a:xfrm>
            <a:off x="718512" y="843747"/>
            <a:ext cx="9118243" cy="488931"/>
          </a:xfrm>
        </p:spPr>
        <p:txBody>
          <a:bodyPr>
            <a:noAutofit/>
          </a:bodyPr>
          <a:lstStyle/>
          <a:p>
            <a:pPr algn="ctr"/>
            <a:r>
              <a:rPr lang="nb-NO" sz="4400" dirty="0" smtClean="0">
                <a:latin typeface="Ink Free" panose="03080402000500000000" pitchFamily="66" charset="0"/>
              </a:rPr>
              <a:t>FARGER</a:t>
            </a:r>
            <a:r>
              <a:rPr lang="nb-NO" sz="4000" dirty="0" smtClean="0">
                <a:latin typeface="Ink Free" panose="03080402000500000000" pitchFamily="66" charset="0"/>
              </a:rPr>
              <a:t> </a:t>
            </a:r>
            <a:r>
              <a:rPr lang="nb-NO" dirty="0"/>
              <a:t/>
            </a:r>
            <a:br>
              <a:rPr lang="nb-NO" dirty="0"/>
            </a:br>
            <a:endParaRPr lang="nb-NO" i="1" dirty="0">
              <a:solidFill>
                <a:srgbClr val="92D050"/>
              </a:solidFill>
            </a:endParaRPr>
          </a:p>
        </p:txBody>
      </p:sp>
      <p:sp useBgFill="1">
        <p:nvSpPr>
          <p:cNvPr id="7" name="Plassholder for innhold 6"/>
          <p:cNvSpPr>
            <a:spLocks noGrp="1"/>
          </p:cNvSpPr>
          <p:nvPr>
            <p:ph sz="half" idx="1"/>
          </p:nvPr>
        </p:nvSpPr>
        <p:spPr>
          <a:xfrm>
            <a:off x="3309166" y="4433816"/>
            <a:ext cx="3511286" cy="2497429"/>
          </a:xfrm>
        </p:spPr>
        <p:txBody>
          <a:bodyPr>
            <a:normAutofit/>
          </a:bodyPr>
          <a:lstStyle/>
          <a:p>
            <a:pPr marL="0" indent="0">
              <a:buNone/>
            </a:pPr>
            <a:r>
              <a:rPr lang="nb-NO" sz="1200" b="1" dirty="0" smtClean="0">
                <a:latin typeface="Ink Free" panose="03080402000500000000" pitchFamily="66" charset="0"/>
              </a:rPr>
              <a:t>Ideboks:</a:t>
            </a:r>
            <a:endParaRPr lang="nb-NO" sz="1200" dirty="0">
              <a:solidFill>
                <a:schemeClr val="tx1"/>
              </a:solidFill>
              <a:latin typeface="Ink Free" panose="03080402000500000000" pitchFamily="66" charset="0"/>
            </a:endParaRPr>
          </a:p>
          <a:p>
            <a:pPr>
              <a:buFont typeface="Wingdings" panose="05000000000000000000" pitchFamily="2" charset="2"/>
              <a:buChar char="Ø"/>
            </a:pPr>
            <a:r>
              <a:rPr lang="nb-NO" sz="1200" dirty="0" smtClean="0">
                <a:latin typeface="Ink Free" panose="03080402000500000000" pitchFamily="66" charset="0"/>
              </a:rPr>
              <a:t>Vi arrangerer en </a:t>
            </a:r>
            <a:r>
              <a:rPr lang="nb-NO" sz="1200" dirty="0">
                <a:latin typeface="Ink Free" panose="03080402000500000000" pitchFamily="66" charset="0"/>
              </a:rPr>
              <a:t>innsamlingsaksjon til inntekt for </a:t>
            </a:r>
            <a:r>
              <a:rPr lang="nb-NO" sz="1200" dirty="0" smtClean="0">
                <a:latin typeface="Ink Free" panose="03080402000500000000" pitchFamily="66" charset="0"/>
              </a:rPr>
              <a:t>en ønsket organisasjon</a:t>
            </a:r>
            <a:r>
              <a:rPr lang="nb-NO" sz="1200" dirty="0" smtClean="0">
                <a:solidFill>
                  <a:schemeClr val="tx1"/>
                </a:solidFill>
                <a:latin typeface="Ink Free" panose="03080402000500000000" pitchFamily="66" charset="0"/>
              </a:rPr>
              <a:t>. Vi tar imot ideer for hva vi kan støtte.</a:t>
            </a:r>
            <a:endParaRPr lang="nb-NO" sz="1200" dirty="0">
              <a:solidFill>
                <a:schemeClr val="tx1"/>
              </a:solidFill>
              <a:latin typeface="Ink Free" panose="03080402000500000000" pitchFamily="66" charset="0"/>
            </a:endParaRPr>
          </a:p>
          <a:p>
            <a:pPr>
              <a:buFont typeface="Wingdings" panose="05000000000000000000" pitchFamily="2" charset="2"/>
              <a:buChar char="Ø"/>
            </a:pPr>
            <a:r>
              <a:rPr lang="nb-NO" sz="1200" dirty="0">
                <a:solidFill>
                  <a:schemeClr val="tx1"/>
                </a:solidFill>
                <a:latin typeface="Ink Free" panose="03080402000500000000" pitchFamily="66" charset="0"/>
              </a:rPr>
              <a:t>Markering av </a:t>
            </a:r>
            <a:r>
              <a:rPr lang="nb-NO" sz="1200" dirty="0" err="1" smtClean="0">
                <a:solidFill>
                  <a:schemeClr val="tx1"/>
                </a:solidFill>
                <a:latin typeface="Ink Free" panose="03080402000500000000" pitchFamily="66" charset="0"/>
              </a:rPr>
              <a:t>pride</a:t>
            </a:r>
            <a:r>
              <a:rPr lang="nb-NO" sz="1200" dirty="0">
                <a:latin typeface="Ink Free" panose="03080402000500000000" pitchFamily="66" charset="0"/>
              </a:rPr>
              <a:t>.</a:t>
            </a:r>
            <a:r>
              <a:rPr lang="nb-NO" sz="1200" dirty="0" smtClean="0">
                <a:solidFill>
                  <a:schemeClr val="tx1"/>
                </a:solidFill>
                <a:latin typeface="Ink Free" panose="03080402000500000000" pitchFamily="66" charset="0"/>
              </a:rPr>
              <a:t> </a:t>
            </a:r>
            <a:r>
              <a:rPr lang="nb-NO" sz="1200" dirty="0">
                <a:solidFill>
                  <a:schemeClr val="tx1"/>
                </a:solidFill>
                <a:latin typeface="Ink Free" panose="03080402000500000000" pitchFamily="66" charset="0"/>
              </a:rPr>
              <a:t>Respekt for forskjelligheter og toleranse for mangfoldet i samfunnet. </a:t>
            </a:r>
            <a:endParaRPr lang="nb-NO" sz="1200" dirty="0" smtClean="0">
              <a:solidFill>
                <a:schemeClr val="tx1"/>
              </a:solidFill>
              <a:latin typeface="Ink Free" panose="03080402000500000000" pitchFamily="66" charset="0"/>
            </a:endParaRPr>
          </a:p>
          <a:p>
            <a:pPr>
              <a:buFont typeface="Wingdings" panose="05000000000000000000" pitchFamily="2" charset="2"/>
              <a:buChar char="Ø"/>
            </a:pPr>
            <a:r>
              <a:rPr lang="nb-NO" sz="1200" dirty="0" smtClean="0">
                <a:latin typeface="Ink Free" panose="03080402000500000000" pitchFamily="66" charset="0"/>
              </a:rPr>
              <a:t>Mangfoldet i naturen. Hva kan vi få ut av fargene i naturen?</a:t>
            </a:r>
          </a:p>
          <a:p>
            <a:pPr>
              <a:buFont typeface="Wingdings" panose="05000000000000000000" pitchFamily="2" charset="2"/>
              <a:buChar char="Ø"/>
            </a:pPr>
            <a:r>
              <a:rPr lang="nb-NO" sz="1200" dirty="0" smtClean="0">
                <a:solidFill>
                  <a:schemeClr val="tx1"/>
                </a:solidFill>
                <a:latin typeface="Ink Free" panose="03080402000500000000" pitchFamily="66" charset="0"/>
              </a:rPr>
              <a:t>Hester</a:t>
            </a:r>
            <a:endParaRPr lang="nb-NO" sz="1200" dirty="0">
              <a:solidFill>
                <a:schemeClr val="tx1"/>
              </a:solidFill>
              <a:latin typeface="Ink Free" panose="03080402000500000000" pitchFamily="66" charset="0"/>
            </a:endParaRPr>
          </a:p>
          <a:p>
            <a:pPr>
              <a:buFont typeface="Wingdings" panose="05000000000000000000" pitchFamily="2" charset="2"/>
              <a:buChar char="Ø"/>
            </a:pPr>
            <a:endParaRPr lang="nb-NO" sz="1600" dirty="0">
              <a:solidFill>
                <a:schemeClr val="tx1"/>
              </a:solidFill>
            </a:endParaRPr>
          </a:p>
        </p:txBody>
      </p:sp>
      <p:sp>
        <p:nvSpPr>
          <p:cNvPr id="8" name="Plassholder for innhold 7"/>
          <p:cNvSpPr>
            <a:spLocks noGrp="1"/>
          </p:cNvSpPr>
          <p:nvPr>
            <p:ph sz="half" idx="2"/>
          </p:nvPr>
        </p:nvSpPr>
        <p:spPr>
          <a:xfrm>
            <a:off x="590891" y="1269576"/>
            <a:ext cx="6623659" cy="3164240"/>
          </a:xfrm>
          <a:noFill/>
        </p:spPr>
        <p:txBody>
          <a:bodyPr>
            <a:normAutofit/>
          </a:bodyPr>
          <a:lstStyle/>
          <a:p>
            <a:pPr marL="0" indent="0">
              <a:buNone/>
            </a:pPr>
            <a:r>
              <a:rPr lang="nb-NO" sz="1400" b="1" dirty="0" smtClean="0">
                <a:latin typeface="Ink Free" panose="03080402000500000000" pitchFamily="66" charset="0"/>
              </a:rPr>
              <a:t>F</a:t>
            </a:r>
            <a:r>
              <a:rPr lang="nb-NO" sz="1400" b="1" dirty="0" smtClean="0">
                <a:solidFill>
                  <a:schemeClr val="tx1"/>
                </a:solidFill>
                <a:latin typeface="Ink Free" panose="03080402000500000000" pitchFamily="66" charset="0"/>
              </a:rPr>
              <a:t>okus fra Rammeplanen: Mangfold og gjensidig respekt, kunst, kultur og kreativitet, og likestilling og likeverd.</a:t>
            </a:r>
          </a:p>
          <a:p>
            <a:pPr>
              <a:buFont typeface="Wingdings" panose="05000000000000000000" pitchFamily="2" charset="2"/>
              <a:buChar char="Ø"/>
            </a:pPr>
            <a:r>
              <a:rPr lang="nb-NO" sz="1200" dirty="0" smtClean="0">
                <a:solidFill>
                  <a:schemeClr val="tx1"/>
                </a:solidFill>
                <a:latin typeface="Ink Free" panose="03080402000500000000" pitchFamily="66" charset="0"/>
              </a:rPr>
              <a:t>Hva kan vi gjøre for de som ikke har </a:t>
            </a:r>
            <a:r>
              <a:rPr lang="nb-NO" sz="1200" dirty="0" smtClean="0">
                <a:latin typeface="Ink Free" panose="03080402000500000000" pitchFamily="66" charset="0"/>
              </a:rPr>
              <a:t>det så bra? </a:t>
            </a:r>
            <a:endParaRPr lang="nb-NO" sz="1200" dirty="0" smtClean="0">
              <a:solidFill>
                <a:schemeClr val="tx1"/>
              </a:solidFill>
              <a:latin typeface="Ink Free" panose="03080402000500000000" pitchFamily="66" charset="0"/>
            </a:endParaRPr>
          </a:p>
          <a:p>
            <a:pPr>
              <a:buFont typeface="Wingdings" panose="05000000000000000000" pitchFamily="2" charset="2"/>
              <a:buChar char="Ø"/>
            </a:pPr>
            <a:r>
              <a:rPr lang="nb-NO" sz="1200" dirty="0" smtClean="0">
                <a:solidFill>
                  <a:schemeClr val="tx1"/>
                </a:solidFill>
                <a:latin typeface="Ink Free" panose="03080402000500000000" pitchFamily="66" charset="0"/>
              </a:rPr>
              <a:t>Toleranse </a:t>
            </a:r>
            <a:r>
              <a:rPr lang="nb-NO" sz="1200" dirty="0">
                <a:solidFill>
                  <a:schemeClr val="tx1"/>
                </a:solidFill>
                <a:latin typeface="Ink Free" panose="03080402000500000000" pitchFamily="66" charset="0"/>
              </a:rPr>
              <a:t>for hverandre og respekt for at vi er forskjellige. Dette er med på å forebygge mobbing.</a:t>
            </a:r>
          </a:p>
          <a:p>
            <a:pPr>
              <a:buFont typeface="Wingdings" panose="05000000000000000000" pitchFamily="2" charset="2"/>
              <a:buChar char="Ø"/>
            </a:pPr>
            <a:r>
              <a:rPr lang="nb-NO" sz="1200" dirty="0">
                <a:solidFill>
                  <a:schemeClr val="tx1"/>
                </a:solidFill>
                <a:latin typeface="Ink Free" panose="03080402000500000000" pitchFamily="66" charset="0"/>
              </a:rPr>
              <a:t>For å styrke samhold mellom barn på ulike avdelinger er vi mye sammen ute. Dette er med å bidra til at overgangen til ny avdeling går bra </a:t>
            </a:r>
            <a:r>
              <a:rPr lang="nb-NO" sz="1200" dirty="0">
                <a:solidFill>
                  <a:schemeClr val="tx1"/>
                </a:solidFill>
                <a:latin typeface="Ink Free" panose="03080402000500000000" pitchFamily="66" charset="0"/>
                <a:sym typeface="Wingdings" panose="05000000000000000000" pitchFamily="2" charset="2"/>
              </a:rPr>
              <a:t> </a:t>
            </a:r>
            <a:endParaRPr lang="nb-NO" sz="1200" dirty="0" smtClean="0">
              <a:solidFill>
                <a:schemeClr val="tx1"/>
              </a:solidFill>
              <a:latin typeface="Ink Free" panose="03080402000500000000" pitchFamily="66" charset="0"/>
              <a:sym typeface="Wingdings" panose="05000000000000000000" pitchFamily="2" charset="2"/>
            </a:endParaRPr>
          </a:p>
          <a:p>
            <a:pPr>
              <a:buFont typeface="Wingdings" panose="05000000000000000000" pitchFamily="2" charset="2"/>
              <a:buChar char="Ø"/>
            </a:pPr>
            <a:r>
              <a:rPr lang="nb-NO" sz="1200" dirty="0" smtClean="0">
                <a:latin typeface="Ink Free" panose="03080402000500000000" pitchFamily="66" charset="0"/>
                <a:sym typeface="Wingdings" panose="05000000000000000000" pitchFamily="2" charset="2"/>
              </a:rPr>
              <a:t>Vi tar i bruk </a:t>
            </a:r>
            <a:r>
              <a:rPr lang="nb-NO" sz="1200" dirty="0" smtClean="0">
                <a:latin typeface="Ink Free" panose="03080402000500000000" pitchFamily="66" charset="0"/>
              </a:rPr>
              <a:t>fantasi</a:t>
            </a:r>
            <a:r>
              <a:rPr lang="nb-NO" sz="1200" dirty="0">
                <a:latin typeface="Ink Free" panose="03080402000500000000" pitchFamily="66" charset="0"/>
              </a:rPr>
              <a:t>, kreativ tenkning og </a:t>
            </a:r>
            <a:r>
              <a:rPr lang="nb-NO" sz="1200" dirty="0" smtClean="0">
                <a:latin typeface="Ink Free" panose="03080402000500000000" pitchFamily="66" charset="0"/>
              </a:rPr>
              <a:t>skaperglede gjennom mangfoldet og fargene i naturen.</a:t>
            </a:r>
          </a:p>
          <a:p>
            <a:pPr>
              <a:buFont typeface="Wingdings" panose="05000000000000000000" pitchFamily="2" charset="2"/>
              <a:buChar char="Ø"/>
            </a:pPr>
            <a:r>
              <a:rPr lang="nb-NO" sz="1200" dirty="0" smtClean="0">
                <a:latin typeface="Ink Free" panose="03080402000500000000" pitchFamily="66" charset="0"/>
              </a:rPr>
              <a:t>Kunstprosjekter med fokus på farger og ulike teknikker og materialer.</a:t>
            </a:r>
          </a:p>
          <a:p>
            <a:pPr>
              <a:buFont typeface="Wingdings" panose="05000000000000000000" pitchFamily="2" charset="2"/>
              <a:buChar char="Ø"/>
            </a:pPr>
            <a:endParaRPr lang="nb-NO" sz="1200" dirty="0" smtClean="0">
              <a:solidFill>
                <a:schemeClr val="tx1"/>
              </a:solidFill>
              <a:latin typeface="Ink Free" panose="03080402000500000000" pitchFamily="66" charset="0"/>
              <a:sym typeface="Wingdings" panose="05000000000000000000" pitchFamily="2" charset="2"/>
            </a:endParaRPr>
          </a:p>
          <a:p>
            <a:pPr>
              <a:buFont typeface="Wingdings" panose="05000000000000000000" pitchFamily="2" charset="2"/>
              <a:buChar char="Ø"/>
            </a:pPr>
            <a:endParaRPr lang="nb-NO" sz="1600" dirty="0">
              <a:solidFill>
                <a:schemeClr val="tx1"/>
              </a:solidFill>
              <a:latin typeface="Ink Free" panose="03080402000500000000" pitchFamily="66" charset="0"/>
            </a:endParaRPr>
          </a:p>
          <a:p>
            <a:pPr marL="0" indent="0">
              <a:buNone/>
            </a:pPr>
            <a:endParaRPr lang="nb-NO" sz="1600" dirty="0">
              <a:solidFill>
                <a:srgbClr val="FF0000"/>
              </a:solidFill>
            </a:endParaRPr>
          </a:p>
          <a:p>
            <a:pPr marL="0" indent="0">
              <a:buNone/>
            </a:pPr>
            <a:endParaRPr lang="nb-NO" sz="1600" dirty="0">
              <a:solidFill>
                <a:schemeClr val="tx1"/>
              </a:solidFill>
            </a:endParaRPr>
          </a:p>
        </p:txBody>
      </p:sp>
      <p:pic>
        <p:nvPicPr>
          <p:cNvPr id="13" name="Bilde 12">
            <a:extLst>
              <a:ext uri="{FF2B5EF4-FFF2-40B4-BE49-F238E27FC236}">
                <a16:creationId xmlns:a16="http://schemas.microsoft.com/office/drawing/2014/main" xmlns="" id="{1AD7DCE6-28FD-415F-879C-D31B1FBAD2D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0575" y="3825551"/>
            <a:ext cx="2464493" cy="3285991"/>
          </a:xfrm>
          <a:prstGeom prst="rect">
            <a:avLst/>
          </a:prstGeom>
          <a:ln>
            <a:noFill/>
          </a:ln>
          <a:effectLst>
            <a:softEdge rad="112500"/>
          </a:effectLst>
        </p:spPr>
      </p:pic>
      <p:sp>
        <p:nvSpPr>
          <p:cNvPr id="5" name="Rektangel 4"/>
          <p:cNvSpPr/>
          <p:nvPr/>
        </p:nvSpPr>
        <p:spPr>
          <a:xfrm>
            <a:off x="7114715" y="4812922"/>
            <a:ext cx="3291100" cy="1384995"/>
          </a:xfrm>
          <a:prstGeom prst="rect">
            <a:avLst/>
          </a:prstGeom>
        </p:spPr>
        <p:txBody>
          <a:bodyPr wrap="square">
            <a:spAutoFit/>
          </a:bodyPr>
          <a:lstStyle/>
          <a:p>
            <a:r>
              <a:rPr lang="nb-NO" sz="1400" dirty="0" smtClean="0">
                <a:latin typeface="Ink Free" panose="03080402000500000000" pitchFamily="66" charset="0"/>
              </a:rPr>
              <a:t>«Barna </a:t>
            </a:r>
            <a:r>
              <a:rPr lang="nb-NO" sz="1400" dirty="0">
                <a:latin typeface="Ink Free" panose="03080402000500000000" pitchFamily="66" charset="0"/>
              </a:rPr>
              <a:t>skal få oppleve at det finnes mange måter å tenke, handle og leve på. Samtidig skal barnehagen gi felles erfaringer og synliggjøre verdien av </a:t>
            </a:r>
            <a:r>
              <a:rPr lang="nb-NO" sz="1400" dirty="0" smtClean="0">
                <a:latin typeface="Ink Free" panose="03080402000500000000" pitchFamily="66" charset="0"/>
              </a:rPr>
              <a:t>fellesskap», s 9 i Rammeplanen for barnehager, 2017</a:t>
            </a:r>
            <a:endParaRPr lang="nb-NO" sz="1400" dirty="0">
              <a:latin typeface="Ink Free" panose="03080402000500000000" pitchFamily="66" charset="0"/>
            </a:endParaRPr>
          </a:p>
        </p:txBody>
      </p:sp>
      <p:pic>
        <p:nvPicPr>
          <p:cNvPr id="6" name="Bild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56154" y="843747"/>
            <a:ext cx="2408222" cy="3210963"/>
          </a:xfrm>
          <a:prstGeom prst="rect">
            <a:avLst/>
          </a:prstGeom>
        </p:spPr>
      </p:pic>
    </p:spTree>
    <p:extLst>
      <p:ext uri="{BB962C8B-B14F-4D97-AF65-F5344CB8AC3E}">
        <p14:creationId xmlns:p14="http://schemas.microsoft.com/office/powerpoint/2010/main" val="288475467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sp>
        <p:nvSpPr>
          <p:cNvPr id="2" name="Tittel 1"/>
          <p:cNvSpPr>
            <a:spLocks noGrp="1"/>
          </p:cNvSpPr>
          <p:nvPr>
            <p:ph type="ctrTitle"/>
          </p:nvPr>
        </p:nvSpPr>
        <p:spPr>
          <a:xfrm>
            <a:off x="4595080" y="1319315"/>
            <a:ext cx="1370827" cy="836388"/>
          </a:xfrm>
        </p:spPr>
        <p:txBody>
          <a:bodyPr/>
          <a:lstStyle/>
          <a:p>
            <a:pPr algn="ctr"/>
            <a:r>
              <a:rPr lang="nb-NO" sz="3600" dirty="0">
                <a:latin typeface="Ink Free" panose="03080402000500000000" pitchFamily="66" charset="0"/>
              </a:rPr>
              <a:t>JUNI</a:t>
            </a:r>
          </a:p>
        </p:txBody>
      </p:sp>
      <p:graphicFrame>
        <p:nvGraphicFramePr>
          <p:cNvPr id="4" name="Tabell 3"/>
          <p:cNvGraphicFramePr>
            <a:graphicFrameLocks noGrp="1"/>
          </p:cNvGraphicFramePr>
          <p:nvPr>
            <p:extLst>
              <p:ext uri="{D42A27DB-BD31-4B8C-83A1-F6EECF244321}">
                <p14:modId xmlns:p14="http://schemas.microsoft.com/office/powerpoint/2010/main" val="2415711431"/>
              </p:ext>
            </p:extLst>
          </p:nvPr>
        </p:nvGraphicFramePr>
        <p:xfrm>
          <a:off x="1723150" y="2155703"/>
          <a:ext cx="7391189" cy="3785019"/>
        </p:xfrm>
        <a:graphic>
          <a:graphicData uri="http://schemas.openxmlformats.org/drawingml/2006/table">
            <a:tbl>
              <a:tblPr firstRow="1" bandRow="1">
                <a:tableStyleId>{5C22544A-7EE6-4342-B048-85BDC9FD1C3A}</a:tableStyleId>
              </a:tblPr>
              <a:tblGrid>
                <a:gridCol w="497402">
                  <a:extLst>
                    <a:ext uri="{9D8B030D-6E8A-4147-A177-3AD203B41FA5}">
                      <a16:colId xmlns:a16="http://schemas.microsoft.com/office/drawing/2014/main" xmlns="" val="20000"/>
                    </a:ext>
                  </a:extLst>
                </a:gridCol>
                <a:gridCol w="1006326">
                  <a:extLst>
                    <a:ext uri="{9D8B030D-6E8A-4147-A177-3AD203B41FA5}">
                      <a16:colId xmlns:a16="http://schemas.microsoft.com/office/drawing/2014/main" xmlns="" val="20001"/>
                    </a:ext>
                  </a:extLst>
                </a:gridCol>
                <a:gridCol w="900025">
                  <a:extLst>
                    <a:ext uri="{9D8B030D-6E8A-4147-A177-3AD203B41FA5}">
                      <a16:colId xmlns:a16="http://schemas.microsoft.com/office/drawing/2014/main" xmlns="" val="20002"/>
                    </a:ext>
                  </a:extLst>
                </a:gridCol>
                <a:gridCol w="999238">
                  <a:extLst>
                    <a:ext uri="{9D8B030D-6E8A-4147-A177-3AD203B41FA5}">
                      <a16:colId xmlns:a16="http://schemas.microsoft.com/office/drawing/2014/main" xmlns="" val="20003"/>
                    </a:ext>
                  </a:extLst>
                </a:gridCol>
                <a:gridCol w="977979">
                  <a:extLst>
                    <a:ext uri="{9D8B030D-6E8A-4147-A177-3AD203B41FA5}">
                      <a16:colId xmlns:a16="http://schemas.microsoft.com/office/drawing/2014/main" xmlns="" val="20004"/>
                    </a:ext>
                  </a:extLst>
                </a:gridCol>
                <a:gridCol w="1105541">
                  <a:extLst>
                    <a:ext uri="{9D8B030D-6E8A-4147-A177-3AD203B41FA5}">
                      <a16:colId xmlns:a16="http://schemas.microsoft.com/office/drawing/2014/main" xmlns="" val="20005"/>
                    </a:ext>
                  </a:extLst>
                </a:gridCol>
                <a:gridCol w="970891">
                  <a:extLst>
                    <a:ext uri="{9D8B030D-6E8A-4147-A177-3AD203B41FA5}">
                      <a16:colId xmlns:a16="http://schemas.microsoft.com/office/drawing/2014/main" xmlns="" val="20006"/>
                    </a:ext>
                  </a:extLst>
                </a:gridCol>
                <a:gridCol w="933787">
                  <a:extLst>
                    <a:ext uri="{9D8B030D-6E8A-4147-A177-3AD203B41FA5}">
                      <a16:colId xmlns:a16="http://schemas.microsoft.com/office/drawing/2014/main" xmlns="" val="20007"/>
                    </a:ext>
                  </a:extLst>
                </a:gridCol>
              </a:tblGrid>
              <a:tr h="286407">
                <a:tc>
                  <a:txBody>
                    <a:bodyPr/>
                    <a:lstStyle/>
                    <a:p>
                      <a:r>
                        <a:rPr lang="nb-NO" sz="1200" dirty="0"/>
                        <a:t>Uke</a:t>
                      </a:r>
                    </a:p>
                  </a:txBody>
                  <a:tcPr>
                    <a:solidFill>
                      <a:schemeClr val="accent5">
                        <a:lumMod val="60000"/>
                        <a:lumOff val="40000"/>
                      </a:schemeClr>
                    </a:solidFill>
                  </a:tcPr>
                </a:tc>
                <a:tc>
                  <a:txBody>
                    <a:bodyPr/>
                    <a:lstStyle/>
                    <a:p>
                      <a:r>
                        <a:rPr lang="nb-NO" sz="1200" dirty="0"/>
                        <a:t>Mandag</a:t>
                      </a:r>
                    </a:p>
                  </a:txBody>
                  <a:tcPr>
                    <a:solidFill>
                      <a:schemeClr val="accent5">
                        <a:lumMod val="60000"/>
                        <a:lumOff val="40000"/>
                      </a:schemeClr>
                    </a:solidFill>
                  </a:tcPr>
                </a:tc>
                <a:tc>
                  <a:txBody>
                    <a:bodyPr/>
                    <a:lstStyle/>
                    <a:p>
                      <a:r>
                        <a:rPr lang="nb-NO" sz="1200" dirty="0"/>
                        <a:t>Tirsdag</a:t>
                      </a:r>
                    </a:p>
                  </a:txBody>
                  <a:tcPr>
                    <a:solidFill>
                      <a:schemeClr val="accent5">
                        <a:lumMod val="60000"/>
                        <a:lumOff val="40000"/>
                      </a:schemeClr>
                    </a:solidFill>
                  </a:tcPr>
                </a:tc>
                <a:tc>
                  <a:txBody>
                    <a:bodyPr/>
                    <a:lstStyle/>
                    <a:p>
                      <a:r>
                        <a:rPr lang="nb-NO" sz="1200" dirty="0"/>
                        <a:t>Onsdag</a:t>
                      </a:r>
                    </a:p>
                  </a:txBody>
                  <a:tcPr>
                    <a:solidFill>
                      <a:schemeClr val="accent5">
                        <a:lumMod val="60000"/>
                        <a:lumOff val="40000"/>
                      </a:schemeClr>
                    </a:solidFill>
                  </a:tcPr>
                </a:tc>
                <a:tc>
                  <a:txBody>
                    <a:bodyPr/>
                    <a:lstStyle/>
                    <a:p>
                      <a:r>
                        <a:rPr lang="nb-NO" sz="1200" dirty="0"/>
                        <a:t>Torsdag</a:t>
                      </a:r>
                    </a:p>
                  </a:txBody>
                  <a:tcPr>
                    <a:solidFill>
                      <a:schemeClr val="accent5">
                        <a:lumMod val="60000"/>
                        <a:lumOff val="40000"/>
                      </a:schemeClr>
                    </a:solidFill>
                  </a:tcPr>
                </a:tc>
                <a:tc>
                  <a:txBody>
                    <a:bodyPr/>
                    <a:lstStyle/>
                    <a:p>
                      <a:r>
                        <a:rPr lang="nb-NO" sz="1200" dirty="0"/>
                        <a:t>Fredag</a:t>
                      </a:r>
                    </a:p>
                  </a:txBody>
                  <a:tcPr>
                    <a:solidFill>
                      <a:schemeClr val="accent5">
                        <a:lumMod val="60000"/>
                        <a:lumOff val="40000"/>
                      </a:schemeClr>
                    </a:solidFill>
                  </a:tcPr>
                </a:tc>
                <a:tc>
                  <a:txBody>
                    <a:bodyPr/>
                    <a:lstStyle/>
                    <a:p>
                      <a:r>
                        <a:rPr lang="nb-NO" sz="1200" dirty="0"/>
                        <a:t>Lørdag</a:t>
                      </a:r>
                    </a:p>
                  </a:txBody>
                  <a:tcPr>
                    <a:solidFill>
                      <a:schemeClr val="accent5">
                        <a:lumMod val="60000"/>
                        <a:lumOff val="40000"/>
                      </a:schemeClr>
                    </a:solidFill>
                  </a:tcPr>
                </a:tc>
                <a:tc>
                  <a:txBody>
                    <a:bodyPr/>
                    <a:lstStyle/>
                    <a:p>
                      <a:r>
                        <a:rPr lang="nb-NO" sz="1200" dirty="0"/>
                        <a:t>søndag</a:t>
                      </a:r>
                    </a:p>
                  </a:txBody>
                  <a:tcPr>
                    <a:solidFill>
                      <a:schemeClr val="accent5">
                        <a:lumMod val="60000"/>
                        <a:lumOff val="40000"/>
                      </a:schemeClr>
                    </a:solidFill>
                  </a:tcPr>
                </a:tc>
                <a:extLst>
                  <a:ext uri="{0D108BD9-81ED-4DB2-BD59-A6C34878D82A}">
                    <a16:rowId xmlns:a16="http://schemas.microsoft.com/office/drawing/2014/main" xmlns="" val="10000"/>
                  </a:ext>
                </a:extLst>
              </a:tr>
              <a:tr h="699393">
                <a:tc>
                  <a:txBody>
                    <a:bodyPr/>
                    <a:lstStyle/>
                    <a:p>
                      <a:r>
                        <a:rPr lang="nb-NO" sz="1200" dirty="0"/>
                        <a:t>22</a:t>
                      </a:r>
                    </a:p>
                  </a:txBody>
                  <a:tcPr>
                    <a:solidFill>
                      <a:schemeClr val="accent5">
                        <a:lumMod val="20000"/>
                        <a:lumOff val="80000"/>
                      </a:schemeClr>
                    </a:solidFill>
                  </a:tcPr>
                </a:tc>
                <a:tc>
                  <a:txBody>
                    <a:bodyPr/>
                    <a:lstStyle/>
                    <a:p>
                      <a:pPr algn="r"/>
                      <a:endParaRPr lang="nb-NO" sz="800" dirty="0"/>
                    </a:p>
                  </a:txBody>
                  <a:tcPr>
                    <a:solidFill>
                      <a:schemeClr val="accent5">
                        <a:lumMod val="20000"/>
                        <a:lumOff val="80000"/>
                      </a:schemeClr>
                    </a:solidFill>
                  </a:tcPr>
                </a:tc>
                <a:tc>
                  <a:txBody>
                    <a:bodyPr/>
                    <a:lstStyle/>
                    <a:p>
                      <a:pPr algn="r"/>
                      <a:endParaRPr lang="nb-NO" sz="800" dirty="0"/>
                    </a:p>
                  </a:txBody>
                  <a:tcPr>
                    <a:solidFill>
                      <a:schemeClr val="accent5">
                        <a:lumMod val="20000"/>
                        <a:lumOff val="80000"/>
                      </a:schemeClr>
                    </a:solidFill>
                  </a:tcPr>
                </a:tc>
                <a:tc>
                  <a:txBody>
                    <a:bodyPr/>
                    <a:lstStyle/>
                    <a:p>
                      <a:pPr algn="r"/>
                      <a:endParaRPr lang="nb-NO" sz="800" dirty="0"/>
                    </a:p>
                  </a:txBody>
                  <a:tcPr>
                    <a:solidFill>
                      <a:schemeClr val="accent5">
                        <a:lumMod val="20000"/>
                        <a:lumOff val="80000"/>
                      </a:schemeClr>
                    </a:solidFill>
                  </a:tcPr>
                </a:tc>
                <a:tc>
                  <a:txBody>
                    <a:bodyPr/>
                    <a:lstStyle/>
                    <a:p>
                      <a:pPr algn="r"/>
                      <a:endParaRPr lang="nb-NO" sz="800" dirty="0"/>
                    </a:p>
                  </a:txBody>
                  <a:tcPr>
                    <a:solidFill>
                      <a:schemeClr val="accent5">
                        <a:lumMod val="20000"/>
                        <a:lumOff val="80000"/>
                      </a:schemeClr>
                    </a:solidFill>
                  </a:tcPr>
                </a:tc>
                <a:tc>
                  <a:txBody>
                    <a:bodyPr/>
                    <a:lstStyle/>
                    <a:p>
                      <a:pPr algn="r"/>
                      <a:endParaRPr lang="nb-NO" sz="800" dirty="0"/>
                    </a:p>
                  </a:txBody>
                  <a:tcPr>
                    <a:solidFill>
                      <a:schemeClr val="accent5">
                        <a:lumMod val="20000"/>
                        <a:lumOff val="80000"/>
                      </a:schemeClr>
                    </a:solidFill>
                  </a:tcPr>
                </a:tc>
                <a:tc>
                  <a:txBody>
                    <a:bodyPr/>
                    <a:lstStyle/>
                    <a:p>
                      <a:pPr algn="r"/>
                      <a:r>
                        <a:rPr lang="nb-NO" sz="800" dirty="0" smtClean="0"/>
                        <a:t>1</a:t>
                      </a:r>
                      <a:endParaRPr lang="nb-NO" sz="800" dirty="0"/>
                    </a:p>
                  </a:txBody>
                  <a:tcPr>
                    <a:solidFill>
                      <a:schemeClr val="accent5">
                        <a:lumMod val="20000"/>
                        <a:lumOff val="80000"/>
                      </a:schemeClr>
                    </a:solidFill>
                  </a:tcPr>
                </a:tc>
                <a:tc>
                  <a:txBody>
                    <a:bodyPr/>
                    <a:lstStyle/>
                    <a:p>
                      <a:pPr algn="r"/>
                      <a:r>
                        <a:rPr lang="nb-NO" sz="800" dirty="0" smtClean="0"/>
                        <a:t>2</a:t>
                      </a:r>
                      <a:endParaRPr lang="nb-NO" sz="800" dirty="0"/>
                    </a:p>
                  </a:txBody>
                  <a:tcPr>
                    <a:solidFill>
                      <a:schemeClr val="accent5">
                        <a:lumMod val="20000"/>
                        <a:lumOff val="80000"/>
                      </a:schemeClr>
                    </a:solidFill>
                  </a:tcPr>
                </a:tc>
                <a:extLst>
                  <a:ext uri="{0D108BD9-81ED-4DB2-BD59-A6C34878D82A}">
                    <a16:rowId xmlns:a16="http://schemas.microsoft.com/office/drawing/2014/main" xmlns="" val="10001"/>
                  </a:ext>
                </a:extLst>
              </a:tr>
              <a:tr h="699393">
                <a:tc>
                  <a:txBody>
                    <a:bodyPr/>
                    <a:lstStyle/>
                    <a:p>
                      <a:r>
                        <a:rPr lang="nb-NO" sz="1200" dirty="0"/>
                        <a:t>23</a:t>
                      </a:r>
                    </a:p>
                  </a:txBody>
                  <a:tcPr>
                    <a:solidFill>
                      <a:schemeClr val="bg1"/>
                    </a:solidFill>
                  </a:tcPr>
                </a:tc>
                <a:tc>
                  <a:txBody>
                    <a:bodyPr/>
                    <a:lstStyle/>
                    <a:p>
                      <a:pPr algn="r"/>
                      <a:r>
                        <a:rPr lang="nb-NO" sz="800" dirty="0" smtClean="0">
                          <a:solidFill>
                            <a:schemeClr val="tx1"/>
                          </a:solidFill>
                        </a:rPr>
                        <a:t>3</a:t>
                      </a:r>
                      <a:endParaRPr lang="nb-NO" sz="800" dirty="0">
                        <a:solidFill>
                          <a:schemeClr val="tx1"/>
                        </a:solidFill>
                      </a:endParaRPr>
                    </a:p>
                  </a:txBody>
                  <a:tcPr>
                    <a:solidFill>
                      <a:schemeClr val="bg1"/>
                    </a:solidFill>
                  </a:tcPr>
                </a:tc>
                <a:tc>
                  <a:txBody>
                    <a:bodyPr/>
                    <a:lstStyle/>
                    <a:p>
                      <a:pPr algn="r"/>
                      <a:r>
                        <a:rPr lang="nb-NO" sz="800" dirty="0" smtClean="0"/>
                        <a:t>4</a:t>
                      </a:r>
                      <a:endParaRPr lang="nb-NO" sz="800" dirty="0"/>
                    </a:p>
                  </a:txBody>
                  <a:tcPr>
                    <a:solidFill>
                      <a:schemeClr val="bg1"/>
                    </a:solidFill>
                  </a:tcPr>
                </a:tc>
                <a:tc>
                  <a:txBody>
                    <a:bodyPr/>
                    <a:lstStyle/>
                    <a:p>
                      <a:pPr algn="r"/>
                      <a:r>
                        <a:rPr lang="nb-NO" sz="800" dirty="0" smtClean="0"/>
                        <a:t>5</a:t>
                      </a:r>
                      <a:endParaRPr lang="nb-NO" sz="800" dirty="0"/>
                    </a:p>
                  </a:txBody>
                  <a:tcPr>
                    <a:solidFill>
                      <a:schemeClr val="bg1"/>
                    </a:solidFill>
                  </a:tcPr>
                </a:tc>
                <a:tc>
                  <a:txBody>
                    <a:bodyPr/>
                    <a:lstStyle/>
                    <a:p>
                      <a:pPr algn="r"/>
                      <a:r>
                        <a:rPr lang="nb-NO" sz="800" dirty="0" smtClean="0"/>
                        <a:t>6</a:t>
                      </a:r>
                      <a:endParaRPr lang="nb-NO" sz="800" dirty="0"/>
                    </a:p>
                    <a:p>
                      <a:pPr algn="r"/>
                      <a:r>
                        <a:rPr lang="nb-NO" sz="800" dirty="0"/>
                        <a:t>Sommerfest i </a:t>
                      </a:r>
                      <a:r>
                        <a:rPr lang="nb-NO" sz="800" dirty="0" err="1"/>
                        <a:t>bhg</a:t>
                      </a:r>
                      <a:r>
                        <a:rPr lang="nb-NO" sz="800" dirty="0"/>
                        <a:t> 16.30-18.30</a:t>
                      </a:r>
                    </a:p>
                    <a:p>
                      <a:pPr algn="r"/>
                      <a:r>
                        <a:rPr lang="nb-NO" sz="800" dirty="0"/>
                        <a:t>+ </a:t>
                      </a:r>
                      <a:r>
                        <a:rPr lang="nb-NO" sz="800" dirty="0" smtClean="0"/>
                        <a:t>innsamlings</a:t>
                      </a:r>
                    </a:p>
                    <a:p>
                      <a:pPr algn="r"/>
                      <a:r>
                        <a:rPr lang="nb-NO" sz="800" dirty="0" smtClean="0"/>
                        <a:t>aksjon </a:t>
                      </a:r>
                      <a:endParaRPr lang="nb-NO" sz="800" dirty="0"/>
                    </a:p>
                  </a:txBody>
                  <a:tcPr>
                    <a:solidFill>
                      <a:schemeClr val="bg1"/>
                    </a:solidFill>
                  </a:tcPr>
                </a:tc>
                <a:tc>
                  <a:txBody>
                    <a:bodyPr/>
                    <a:lstStyle/>
                    <a:p>
                      <a:pPr algn="r"/>
                      <a:r>
                        <a:rPr lang="nb-NO" sz="800" dirty="0" smtClean="0"/>
                        <a:t>7</a:t>
                      </a:r>
                      <a:endParaRPr lang="nb-NO" sz="800" dirty="0"/>
                    </a:p>
                  </a:txBody>
                  <a:tcPr>
                    <a:solidFill>
                      <a:schemeClr val="bg1"/>
                    </a:solidFill>
                  </a:tcPr>
                </a:tc>
                <a:tc>
                  <a:txBody>
                    <a:bodyPr/>
                    <a:lstStyle/>
                    <a:p>
                      <a:pPr algn="r"/>
                      <a:r>
                        <a:rPr lang="nb-NO" sz="800" dirty="0" smtClean="0"/>
                        <a:t>8</a:t>
                      </a:r>
                      <a:endParaRPr lang="nb-NO" sz="800" dirty="0"/>
                    </a:p>
                  </a:txBody>
                  <a:tcPr>
                    <a:solidFill>
                      <a:schemeClr val="bg1"/>
                    </a:solidFill>
                  </a:tcPr>
                </a:tc>
                <a:tc>
                  <a:txBody>
                    <a:bodyPr/>
                    <a:lstStyle/>
                    <a:p>
                      <a:pPr algn="r"/>
                      <a:r>
                        <a:rPr lang="nb-NO" sz="800" dirty="0" smtClean="0"/>
                        <a:t>9</a:t>
                      </a:r>
                      <a:endParaRPr lang="nb-NO" sz="800" dirty="0"/>
                    </a:p>
                  </a:txBody>
                  <a:tcPr>
                    <a:solidFill>
                      <a:schemeClr val="bg1"/>
                    </a:solidFill>
                  </a:tcPr>
                </a:tc>
                <a:extLst>
                  <a:ext uri="{0D108BD9-81ED-4DB2-BD59-A6C34878D82A}">
                    <a16:rowId xmlns:a16="http://schemas.microsoft.com/office/drawing/2014/main" xmlns="" val="10002"/>
                  </a:ext>
                </a:extLst>
              </a:tr>
              <a:tr h="699393">
                <a:tc>
                  <a:txBody>
                    <a:bodyPr/>
                    <a:lstStyle/>
                    <a:p>
                      <a:r>
                        <a:rPr lang="nb-NO" sz="1200" dirty="0"/>
                        <a:t>24</a:t>
                      </a:r>
                    </a:p>
                  </a:txBody>
                  <a:tcPr>
                    <a:solidFill>
                      <a:schemeClr val="accent5">
                        <a:lumMod val="20000"/>
                        <a:lumOff val="80000"/>
                      </a:schemeClr>
                    </a:solidFill>
                  </a:tcPr>
                </a:tc>
                <a:tc>
                  <a:txBody>
                    <a:bodyPr/>
                    <a:lstStyle/>
                    <a:p>
                      <a:pPr algn="r"/>
                      <a:r>
                        <a:rPr lang="nb-NO" sz="800" dirty="0" smtClean="0">
                          <a:solidFill>
                            <a:schemeClr val="tx1"/>
                          </a:solidFill>
                        </a:rPr>
                        <a:t>10</a:t>
                      </a:r>
                      <a:endParaRPr lang="nb-NO" sz="800" dirty="0">
                        <a:solidFill>
                          <a:schemeClr val="tx1"/>
                        </a:solidFill>
                      </a:endParaRPr>
                    </a:p>
                  </a:txBody>
                  <a:tcPr>
                    <a:solidFill>
                      <a:schemeClr val="accent5">
                        <a:lumMod val="20000"/>
                        <a:lumOff val="80000"/>
                      </a:schemeClr>
                    </a:solidFill>
                  </a:tcPr>
                </a:tc>
                <a:tc>
                  <a:txBody>
                    <a:bodyPr/>
                    <a:lstStyle/>
                    <a:p>
                      <a:pPr algn="r"/>
                      <a:r>
                        <a:rPr lang="nb-NO" sz="800" dirty="0" smtClean="0"/>
                        <a:t>11</a:t>
                      </a:r>
                      <a:endParaRPr lang="nb-NO" sz="800" dirty="0"/>
                    </a:p>
                  </a:txBody>
                  <a:tcPr>
                    <a:solidFill>
                      <a:schemeClr val="accent5">
                        <a:lumMod val="20000"/>
                        <a:lumOff val="80000"/>
                      </a:schemeClr>
                    </a:solidFill>
                  </a:tcPr>
                </a:tc>
                <a:tc>
                  <a:txBody>
                    <a:bodyPr/>
                    <a:lstStyle/>
                    <a:p>
                      <a:pPr algn="r"/>
                      <a:r>
                        <a:rPr lang="nb-NO" sz="800" dirty="0" smtClean="0"/>
                        <a:t>12</a:t>
                      </a:r>
                      <a:endParaRPr lang="nb-NO" sz="800" dirty="0"/>
                    </a:p>
                  </a:txBody>
                  <a:tcPr>
                    <a:solidFill>
                      <a:schemeClr val="accent5">
                        <a:lumMod val="20000"/>
                        <a:lumOff val="80000"/>
                      </a:schemeClr>
                    </a:solidFill>
                  </a:tcPr>
                </a:tc>
                <a:tc>
                  <a:txBody>
                    <a:bodyPr/>
                    <a:lstStyle/>
                    <a:p>
                      <a:pPr algn="r"/>
                      <a:r>
                        <a:rPr lang="nb-NO" sz="800" dirty="0" smtClean="0"/>
                        <a:t>13</a:t>
                      </a:r>
                      <a:endParaRPr lang="nb-NO" sz="800" dirty="0"/>
                    </a:p>
                  </a:txBody>
                  <a:tcPr>
                    <a:solidFill>
                      <a:schemeClr val="accent5">
                        <a:lumMod val="20000"/>
                        <a:lumOff val="80000"/>
                      </a:schemeClr>
                    </a:solidFill>
                  </a:tcPr>
                </a:tc>
                <a:tc>
                  <a:txBody>
                    <a:bodyPr/>
                    <a:lstStyle/>
                    <a:p>
                      <a:pPr algn="r"/>
                      <a:r>
                        <a:rPr lang="nb-NO" sz="800" dirty="0" smtClean="0"/>
                        <a:t>14</a:t>
                      </a:r>
                      <a:endParaRPr lang="nb-NO" sz="800" dirty="0"/>
                    </a:p>
                  </a:txBody>
                  <a:tcPr>
                    <a:solidFill>
                      <a:schemeClr val="accent5">
                        <a:lumMod val="20000"/>
                        <a:lumOff val="80000"/>
                      </a:schemeClr>
                    </a:solidFill>
                  </a:tcPr>
                </a:tc>
                <a:tc>
                  <a:txBody>
                    <a:bodyPr/>
                    <a:lstStyle/>
                    <a:p>
                      <a:pPr algn="r"/>
                      <a:r>
                        <a:rPr lang="nb-NO" sz="800" dirty="0" smtClean="0"/>
                        <a:t>15</a:t>
                      </a:r>
                      <a:endParaRPr lang="nb-NO" sz="800" dirty="0"/>
                    </a:p>
                  </a:txBody>
                  <a:tcPr>
                    <a:solidFill>
                      <a:schemeClr val="accent5">
                        <a:lumMod val="20000"/>
                        <a:lumOff val="80000"/>
                      </a:schemeClr>
                    </a:solidFill>
                  </a:tcPr>
                </a:tc>
                <a:tc>
                  <a:txBody>
                    <a:bodyPr/>
                    <a:lstStyle/>
                    <a:p>
                      <a:pPr algn="r"/>
                      <a:r>
                        <a:rPr lang="nb-NO" sz="800" dirty="0" smtClean="0"/>
                        <a:t>16</a:t>
                      </a:r>
                      <a:endParaRPr lang="nb-NO" sz="800" dirty="0"/>
                    </a:p>
                  </a:txBody>
                  <a:tcPr>
                    <a:solidFill>
                      <a:schemeClr val="accent5">
                        <a:lumMod val="20000"/>
                        <a:lumOff val="80000"/>
                      </a:schemeClr>
                    </a:solidFill>
                  </a:tcPr>
                </a:tc>
                <a:extLst>
                  <a:ext uri="{0D108BD9-81ED-4DB2-BD59-A6C34878D82A}">
                    <a16:rowId xmlns:a16="http://schemas.microsoft.com/office/drawing/2014/main" xmlns="" val="10003"/>
                  </a:ext>
                </a:extLst>
              </a:tr>
              <a:tr h="699393">
                <a:tc>
                  <a:txBody>
                    <a:bodyPr/>
                    <a:lstStyle/>
                    <a:p>
                      <a:r>
                        <a:rPr lang="nb-NO" sz="1200" dirty="0"/>
                        <a:t>25</a:t>
                      </a:r>
                    </a:p>
                  </a:txBody>
                  <a:tcPr>
                    <a:solidFill>
                      <a:schemeClr val="bg1"/>
                    </a:solidFill>
                  </a:tcPr>
                </a:tc>
                <a:tc>
                  <a:txBody>
                    <a:bodyPr/>
                    <a:lstStyle/>
                    <a:p>
                      <a:pPr algn="r"/>
                      <a:r>
                        <a:rPr lang="nb-NO" sz="800" dirty="0" smtClean="0"/>
                        <a:t>17</a:t>
                      </a:r>
                      <a:endParaRPr lang="nb-NO" sz="800" dirty="0"/>
                    </a:p>
                  </a:txBody>
                  <a:tcPr>
                    <a:solidFill>
                      <a:schemeClr val="bg1"/>
                    </a:solidFill>
                  </a:tcPr>
                </a:tc>
                <a:tc>
                  <a:txBody>
                    <a:bodyPr/>
                    <a:lstStyle/>
                    <a:p>
                      <a:pPr algn="r"/>
                      <a:r>
                        <a:rPr lang="nb-NO" sz="800" dirty="0" smtClean="0"/>
                        <a:t>18</a:t>
                      </a:r>
                      <a:endParaRPr lang="nb-NO" sz="800" dirty="0"/>
                    </a:p>
                  </a:txBody>
                  <a:tcPr>
                    <a:solidFill>
                      <a:schemeClr val="bg1"/>
                    </a:solidFill>
                  </a:tcPr>
                </a:tc>
                <a:tc>
                  <a:txBody>
                    <a:bodyPr/>
                    <a:lstStyle/>
                    <a:p>
                      <a:pPr algn="r"/>
                      <a:r>
                        <a:rPr lang="nb-NO" sz="800" dirty="0" smtClean="0"/>
                        <a:t>19</a:t>
                      </a:r>
                      <a:endParaRPr lang="nb-NO" sz="800" dirty="0"/>
                    </a:p>
                  </a:txBody>
                  <a:tcPr>
                    <a:solidFill>
                      <a:schemeClr val="bg1"/>
                    </a:solidFill>
                  </a:tcPr>
                </a:tc>
                <a:tc>
                  <a:txBody>
                    <a:bodyPr/>
                    <a:lstStyle/>
                    <a:p>
                      <a:pPr algn="r"/>
                      <a:r>
                        <a:rPr lang="nb-NO" sz="800" dirty="0" smtClean="0"/>
                        <a:t>20</a:t>
                      </a:r>
                      <a:endParaRPr lang="nb-NO" sz="800" dirty="0"/>
                    </a:p>
                  </a:txBody>
                  <a:tcPr>
                    <a:solidFill>
                      <a:schemeClr val="bg1"/>
                    </a:solidFill>
                  </a:tcPr>
                </a:tc>
                <a:tc>
                  <a:txBody>
                    <a:bodyPr/>
                    <a:lstStyle/>
                    <a:p>
                      <a:pPr algn="r"/>
                      <a:r>
                        <a:rPr lang="nb-NO" sz="800" dirty="0" smtClean="0"/>
                        <a:t>21</a:t>
                      </a:r>
                      <a:endParaRPr lang="nb-NO" sz="800" dirty="0"/>
                    </a:p>
                  </a:txBody>
                  <a:tcPr>
                    <a:solidFill>
                      <a:schemeClr val="bg1"/>
                    </a:solidFill>
                  </a:tcPr>
                </a:tc>
                <a:tc>
                  <a:txBody>
                    <a:bodyPr/>
                    <a:lstStyle/>
                    <a:p>
                      <a:pPr algn="r"/>
                      <a:r>
                        <a:rPr lang="nb-NO" sz="800" dirty="0" smtClean="0"/>
                        <a:t>22</a:t>
                      </a:r>
                      <a:endParaRPr lang="nb-NO" sz="800" dirty="0"/>
                    </a:p>
                  </a:txBody>
                  <a:tcPr>
                    <a:solidFill>
                      <a:schemeClr val="bg1"/>
                    </a:solidFill>
                  </a:tcPr>
                </a:tc>
                <a:tc>
                  <a:txBody>
                    <a:bodyPr/>
                    <a:lstStyle/>
                    <a:p>
                      <a:pPr algn="r"/>
                      <a:r>
                        <a:rPr lang="nb-NO" sz="800" dirty="0" smtClean="0"/>
                        <a:t>23</a:t>
                      </a:r>
                      <a:endParaRPr lang="nb-NO" sz="800" dirty="0"/>
                    </a:p>
                  </a:txBody>
                  <a:tcPr>
                    <a:solidFill>
                      <a:schemeClr val="bg1"/>
                    </a:solidFill>
                  </a:tcPr>
                </a:tc>
                <a:extLst>
                  <a:ext uri="{0D108BD9-81ED-4DB2-BD59-A6C34878D82A}">
                    <a16:rowId xmlns:a16="http://schemas.microsoft.com/office/drawing/2014/main" xmlns="" val="10004"/>
                  </a:ext>
                </a:extLst>
              </a:tr>
              <a:tr h="699393">
                <a:tc>
                  <a:txBody>
                    <a:bodyPr/>
                    <a:lstStyle/>
                    <a:p>
                      <a:r>
                        <a:rPr lang="nb-NO" sz="1200" dirty="0"/>
                        <a:t>26</a:t>
                      </a:r>
                    </a:p>
                  </a:txBody>
                  <a:tcPr>
                    <a:solidFill>
                      <a:schemeClr val="accent5">
                        <a:lumMod val="20000"/>
                        <a:lumOff val="80000"/>
                      </a:schemeClr>
                    </a:solidFill>
                  </a:tcPr>
                </a:tc>
                <a:tc>
                  <a:txBody>
                    <a:bodyPr/>
                    <a:lstStyle/>
                    <a:p>
                      <a:pPr algn="r"/>
                      <a:r>
                        <a:rPr lang="nb-NO" sz="800" dirty="0" smtClean="0"/>
                        <a:t>24</a:t>
                      </a:r>
                      <a:endParaRPr lang="nb-NO" sz="800" dirty="0"/>
                    </a:p>
                  </a:txBody>
                  <a:tcPr>
                    <a:solidFill>
                      <a:schemeClr val="accent5">
                        <a:lumMod val="20000"/>
                        <a:lumOff val="80000"/>
                      </a:schemeClr>
                    </a:solidFill>
                  </a:tcPr>
                </a:tc>
                <a:tc>
                  <a:txBody>
                    <a:bodyPr/>
                    <a:lstStyle/>
                    <a:p>
                      <a:pPr algn="r"/>
                      <a:r>
                        <a:rPr lang="nb-NO" sz="800" dirty="0" smtClean="0"/>
                        <a:t>25</a:t>
                      </a:r>
                      <a:endParaRPr lang="nb-NO" sz="800" dirty="0"/>
                    </a:p>
                  </a:txBody>
                  <a:tcPr>
                    <a:solidFill>
                      <a:schemeClr val="accent5">
                        <a:lumMod val="20000"/>
                        <a:lumOff val="80000"/>
                      </a:schemeClr>
                    </a:solidFill>
                  </a:tcPr>
                </a:tc>
                <a:tc>
                  <a:txBody>
                    <a:bodyPr/>
                    <a:lstStyle/>
                    <a:p>
                      <a:pPr algn="r"/>
                      <a:r>
                        <a:rPr lang="nb-NO" sz="800" dirty="0" smtClean="0"/>
                        <a:t>26</a:t>
                      </a:r>
                      <a:endParaRPr lang="nb-NO" sz="800" dirty="0"/>
                    </a:p>
                  </a:txBody>
                  <a:tcPr>
                    <a:solidFill>
                      <a:schemeClr val="accent5">
                        <a:lumMod val="20000"/>
                        <a:lumOff val="80000"/>
                      </a:schemeClr>
                    </a:solidFill>
                  </a:tcPr>
                </a:tc>
                <a:tc>
                  <a:txBody>
                    <a:bodyPr/>
                    <a:lstStyle/>
                    <a:p>
                      <a:pPr algn="r"/>
                      <a:r>
                        <a:rPr lang="nb-NO" sz="800" dirty="0" smtClean="0"/>
                        <a:t>27</a:t>
                      </a:r>
                      <a:endParaRPr lang="nb-NO" sz="800" dirty="0"/>
                    </a:p>
                  </a:txBody>
                  <a:tcPr>
                    <a:solidFill>
                      <a:schemeClr val="accent5">
                        <a:lumMod val="20000"/>
                        <a:lumOff val="80000"/>
                      </a:schemeClr>
                    </a:solidFill>
                  </a:tcPr>
                </a:tc>
                <a:tc>
                  <a:txBody>
                    <a:bodyPr/>
                    <a:lstStyle/>
                    <a:p>
                      <a:pPr algn="r"/>
                      <a:r>
                        <a:rPr lang="nb-NO" sz="800" dirty="0" smtClean="0"/>
                        <a:t>28</a:t>
                      </a:r>
                      <a:endParaRPr lang="nb-NO" sz="800" dirty="0"/>
                    </a:p>
                  </a:txBody>
                  <a:tcPr>
                    <a:solidFill>
                      <a:schemeClr val="accent5">
                        <a:lumMod val="20000"/>
                        <a:lumOff val="80000"/>
                      </a:schemeClr>
                    </a:solidFill>
                  </a:tcPr>
                </a:tc>
                <a:tc>
                  <a:txBody>
                    <a:bodyPr/>
                    <a:lstStyle/>
                    <a:p>
                      <a:pPr algn="r"/>
                      <a:r>
                        <a:rPr lang="nb-NO" sz="800" dirty="0" smtClean="0"/>
                        <a:t>29</a:t>
                      </a:r>
                      <a:endParaRPr lang="nb-NO" sz="800" dirty="0"/>
                    </a:p>
                  </a:txBody>
                  <a:tcPr>
                    <a:solidFill>
                      <a:schemeClr val="accent5">
                        <a:lumMod val="20000"/>
                        <a:lumOff val="80000"/>
                      </a:schemeClr>
                    </a:solidFill>
                  </a:tcPr>
                </a:tc>
                <a:tc>
                  <a:txBody>
                    <a:bodyPr/>
                    <a:lstStyle/>
                    <a:p>
                      <a:pPr algn="r"/>
                      <a:r>
                        <a:rPr lang="nb-NO" sz="800" dirty="0" smtClean="0"/>
                        <a:t>30</a:t>
                      </a:r>
                      <a:endParaRPr lang="nb-NO" sz="800" dirty="0"/>
                    </a:p>
                  </a:txBody>
                  <a:tcPr>
                    <a:solidFill>
                      <a:schemeClr val="accent5">
                        <a:lumMod val="20000"/>
                        <a:lumOff val="80000"/>
                      </a:schemeClr>
                    </a:solidFill>
                  </a:tcPr>
                </a:tc>
                <a:extLst>
                  <a:ext uri="{0D108BD9-81ED-4DB2-BD59-A6C34878D82A}">
                    <a16:rowId xmlns:a16="http://schemas.microsoft.com/office/drawing/2014/main" xmlns="" val="10005"/>
                  </a:ext>
                </a:extLst>
              </a:tr>
            </a:tbl>
          </a:graphicData>
        </a:graphic>
      </p:graphicFrame>
      <p:pic>
        <p:nvPicPr>
          <p:cNvPr id="8" name="Bilde 7">
            <a:extLst>
              <a:ext uri="{FF2B5EF4-FFF2-40B4-BE49-F238E27FC236}">
                <a16:creationId xmlns:a16="http://schemas.microsoft.com/office/drawing/2014/main" xmlns="" id="{814F8D5B-225E-4E5E-A603-A347695D922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4214" y="5515023"/>
            <a:ext cx="1508936" cy="2011914"/>
          </a:xfrm>
          <a:prstGeom prst="rect">
            <a:avLst/>
          </a:prstGeom>
          <a:ln>
            <a:noFill/>
          </a:ln>
          <a:effectLst>
            <a:softEdge rad="112500"/>
          </a:effectLst>
        </p:spPr>
      </p:pic>
      <p:pic>
        <p:nvPicPr>
          <p:cNvPr id="3" name="Bilde 2"/>
          <p:cNvPicPr>
            <a:picLocks noChangeAspect="1"/>
          </p:cNvPicPr>
          <p:nvPr/>
        </p:nvPicPr>
        <p:blipFill rotWithShape="1">
          <a:blip r:embed="rId3">
            <a:extLst>
              <a:ext uri="{28A0092B-C50C-407E-A947-70E740481C1C}">
                <a14:useLocalDpi xmlns:a14="http://schemas.microsoft.com/office/drawing/2010/main" val="0"/>
              </a:ext>
            </a:extLst>
          </a:blip>
          <a:srcRect l="9739" r="-1852" b="1414"/>
          <a:stretch/>
        </p:blipFill>
        <p:spPr>
          <a:xfrm>
            <a:off x="7600729" y="143789"/>
            <a:ext cx="3027220" cy="1819778"/>
          </a:xfrm>
          <a:prstGeom prst="rect">
            <a:avLst/>
          </a:prstGeom>
          <a:ln>
            <a:noFill/>
          </a:ln>
          <a:effectLst>
            <a:softEdge rad="112500"/>
          </a:effectLst>
        </p:spPr>
      </p:pic>
    </p:spTree>
    <p:extLst>
      <p:ext uri="{BB962C8B-B14F-4D97-AF65-F5344CB8AC3E}">
        <p14:creationId xmlns:p14="http://schemas.microsoft.com/office/powerpoint/2010/main" val="9614264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sp>
        <p:nvSpPr>
          <p:cNvPr id="2" name="Tittel 1"/>
          <p:cNvSpPr>
            <a:spLocks noGrp="1"/>
          </p:cNvSpPr>
          <p:nvPr>
            <p:ph type="title"/>
          </p:nvPr>
        </p:nvSpPr>
        <p:spPr>
          <a:xfrm>
            <a:off x="664449" y="386558"/>
            <a:ext cx="8259716" cy="1133704"/>
          </a:xfrm>
        </p:spPr>
        <p:txBody>
          <a:bodyPr>
            <a:normAutofit fontScale="90000"/>
          </a:bodyPr>
          <a:lstStyle/>
          <a:p>
            <a:pPr indent="179999" algn="ctr"/>
            <a:r>
              <a:rPr lang="nb-NO" dirty="0">
                <a:latin typeface="Ink Free" panose="03080402000500000000" pitchFamily="66" charset="0"/>
              </a:rPr>
              <a:t>BARNS MEDVIRKNING</a:t>
            </a:r>
            <a:br>
              <a:rPr lang="nb-NO" dirty="0">
                <a:latin typeface="Ink Free" panose="03080402000500000000" pitchFamily="66" charset="0"/>
              </a:rPr>
            </a:br>
            <a:r>
              <a:rPr lang="nb-NO" sz="2000" b="1" dirty="0">
                <a:latin typeface="Ink Free" panose="03080402000500000000" pitchFamily="66" charset="0"/>
              </a:rPr>
              <a:t>Sommerbarnehage</a:t>
            </a:r>
            <a:r>
              <a:rPr lang="nb-NO" b="1" dirty="0"/>
              <a:t/>
            </a:r>
            <a:br>
              <a:rPr lang="nb-NO" b="1" dirty="0"/>
            </a:br>
            <a:endParaRPr lang="nb-NO" b="1" dirty="0">
              <a:solidFill>
                <a:srgbClr val="00B050"/>
              </a:solidFill>
            </a:endParaRPr>
          </a:p>
        </p:txBody>
      </p:sp>
      <p:sp>
        <p:nvSpPr>
          <p:cNvPr id="17" name="Plassholder for innhold 16"/>
          <p:cNvSpPr>
            <a:spLocks noGrp="1"/>
          </p:cNvSpPr>
          <p:nvPr>
            <p:ph sz="half" idx="1"/>
          </p:nvPr>
        </p:nvSpPr>
        <p:spPr>
          <a:xfrm>
            <a:off x="4102500" y="4289609"/>
            <a:ext cx="3003384" cy="2654694"/>
          </a:xfrm>
          <a:solidFill>
            <a:schemeClr val="accent5">
              <a:lumMod val="60000"/>
              <a:lumOff val="40000"/>
            </a:schemeClr>
          </a:solidFill>
        </p:spPr>
        <p:txBody>
          <a:bodyPr>
            <a:normAutofit/>
          </a:bodyPr>
          <a:lstStyle/>
          <a:p>
            <a:pPr marL="0" indent="0">
              <a:buNone/>
            </a:pPr>
            <a:r>
              <a:rPr lang="nb-NO" sz="1200" b="1" dirty="0" smtClean="0">
                <a:latin typeface="Ink Free" panose="03080402000500000000" pitchFamily="66" charset="0"/>
              </a:rPr>
              <a:t>Ideboks:</a:t>
            </a:r>
            <a:endParaRPr lang="nb-NO" sz="1200" b="1" dirty="0">
              <a:solidFill>
                <a:schemeClr val="tx1"/>
              </a:solidFill>
              <a:latin typeface="Ink Free" panose="03080402000500000000" pitchFamily="66" charset="0"/>
            </a:endParaRPr>
          </a:p>
          <a:p>
            <a:pPr>
              <a:spcAft>
                <a:spcPts val="0"/>
              </a:spcAft>
              <a:buFont typeface="Wingdings" panose="05000000000000000000" pitchFamily="2" charset="2"/>
              <a:buChar char="Ø"/>
            </a:pPr>
            <a:r>
              <a:rPr lang="nb-NO" sz="1200" dirty="0">
                <a:solidFill>
                  <a:schemeClr val="tx1"/>
                </a:solidFill>
                <a:latin typeface="Ink Free" panose="03080402000500000000" pitchFamily="66" charset="0"/>
                <a:ea typeface="Times New Roman" panose="02020603050405020304" pitchFamily="18" charset="0"/>
                <a:cs typeface="Times New Roman" panose="02020603050405020304" pitchFamily="18" charset="0"/>
              </a:rPr>
              <a:t>Vi jobber i </a:t>
            </a:r>
            <a:r>
              <a:rPr lang="nb-NO" sz="1200" dirty="0" smtClean="0">
                <a:solidFill>
                  <a:schemeClr val="tx1"/>
                </a:solidFill>
                <a:latin typeface="Ink Free" panose="03080402000500000000" pitchFamily="66" charset="0"/>
                <a:ea typeface="Times New Roman" panose="02020603050405020304" pitchFamily="18" charset="0"/>
                <a:cs typeface="Times New Roman" panose="02020603050405020304" pitchFamily="18" charset="0"/>
              </a:rPr>
              <a:t>kjøkkenhagen</a:t>
            </a:r>
          </a:p>
          <a:p>
            <a:pPr>
              <a:spcAft>
                <a:spcPts val="0"/>
              </a:spcAft>
              <a:buFont typeface="Wingdings" panose="05000000000000000000" pitchFamily="2" charset="2"/>
              <a:buChar char="Ø"/>
            </a:pPr>
            <a:r>
              <a:rPr lang="nb-NO" sz="1200" dirty="0" smtClean="0">
                <a:latin typeface="Ink Free" panose="03080402000500000000" pitchFamily="66" charset="0"/>
                <a:ea typeface="Times New Roman" panose="02020603050405020304" pitchFamily="18" charset="0"/>
                <a:cs typeface="Times New Roman" panose="02020603050405020304" pitchFamily="18" charset="0"/>
              </a:rPr>
              <a:t>Vi har </a:t>
            </a:r>
            <a:r>
              <a:rPr lang="nb-NO" sz="1200" dirty="0" err="1" smtClean="0">
                <a:latin typeface="Ink Free" panose="03080402000500000000" pitchFamily="66" charset="0"/>
                <a:ea typeface="Times New Roman" panose="02020603050405020304" pitchFamily="18" charset="0"/>
                <a:cs typeface="Times New Roman" panose="02020603050405020304" pitchFamily="18" charset="0"/>
              </a:rPr>
              <a:t>ukestemaer</a:t>
            </a:r>
            <a:endParaRPr lang="nb-NO" sz="1200" dirty="0" smtClean="0">
              <a:latin typeface="Ink Free" panose="03080402000500000000" pitchFamily="66" charset="0"/>
              <a:ea typeface="Times New Roman" panose="02020603050405020304" pitchFamily="18" charset="0"/>
              <a:cs typeface="Times New Roman" panose="02020603050405020304" pitchFamily="18" charset="0"/>
            </a:endParaRPr>
          </a:p>
          <a:p>
            <a:pPr>
              <a:spcAft>
                <a:spcPts val="0"/>
              </a:spcAft>
              <a:buFont typeface="Wingdings" panose="05000000000000000000" pitchFamily="2" charset="2"/>
              <a:buChar char="Ø"/>
            </a:pPr>
            <a:r>
              <a:rPr lang="nb-NO" sz="1200" dirty="0" smtClean="0">
                <a:solidFill>
                  <a:schemeClr val="tx1"/>
                </a:solidFill>
                <a:latin typeface="Ink Free" panose="03080402000500000000" pitchFamily="66" charset="0"/>
                <a:ea typeface="Times New Roman" panose="02020603050405020304" pitchFamily="18" charset="0"/>
                <a:cs typeface="Times New Roman" panose="02020603050405020304" pitchFamily="18" charset="0"/>
              </a:rPr>
              <a:t>Temaer ut ifr</a:t>
            </a:r>
            <a:r>
              <a:rPr lang="nb-NO" sz="1200" dirty="0" smtClean="0">
                <a:latin typeface="Ink Free" panose="03080402000500000000" pitchFamily="66" charset="0"/>
                <a:ea typeface="Times New Roman" panose="02020603050405020304" pitchFamily="18" charset="0"/>
                <a:cs typeface="Times New Roman" panose="02020603050405020304" pitchFamily="18" charset="0"/>
              </a:rPr>
              <a:t>a barnesammensetning og interesser i barnegruppen.</a:t>
            </a:r>
          </a:p>
          <a:p>
            <a:pPr>
              <a:spcAft>
                <a:spcPts val="0"/>
              </a:spcAft>
              <a:buFont typeface="Wingdings" panose="05000000000000000000" pitchFamily="2" charset="2"/>
              <a:buChar char="Ø"/>
            </a:pPr>
            <a:r>
              <a:rPr lang="nb-NO" sz="1200" dirty="0" smtClean="0">
                <a:solidFill>
                  <a:schemeClr val="tx1"/>
                </a:solidFill>
                <a:latin typeface="Ink Free" panose="03080402000500000000" pitchFamily="66" charset="0"/>
                <a:ea typeface="Times New Roman" panose="02020603050405020304" pitchFamily="18" charset="0"/>
                <a:cs typeface="Times New Roman" panose="02020603050405020304" pitchFamily="18" charset="0"/>
              </a:rPr>
              <a:t>Turer i nærmiljøet</a:t>
            </a:r>
            <a:endParaRPr lang="nb-NO" sz="1200" dirty="0">
              <a:solidFill>
                <a:schemeClr val="tx1"/>
              </a:solidFill>
              <a:latin typeface="Ink Free" panose="03080402000500000000" pitchFamily="66" charset="0"/>
              <a:ea typeface="Times New Roman" panose="02020603050405020304" pitchFamily="18" charset="0"/>
              <a:cs typeface="Times New Roman" panose="02020603050405020304" pitchFamily="18" charset="0"/>
            </a:endParaRPr>
          </a:p>
          <a:p>
            <a:pPr marL="0" indent="0">
              <a:spcAft>
                <a:spcPts val="0"/>
              </a:spcAft>
              <a:buNone/>
            </a:pPr>
            <a:endParaRPr lang="nb-NO" sz="1200" dirty="0">
              <a:solidFill>
                <a:schemeClr val="tx1"/>
              </a:solidFill>
              <a:latin typeface="Ink Free" panose="03080402000500000000" pitchFamily="66" charset="0"/>
              <a:ea typeface="Times New Roman" panose="02020603050405020304" pitchFamily="18" charset="0"/>
              <a:cs typeface="Times New Roman" panose="02020603050405020304" pitchFamily="18" charset="0"/>
            </a:endParaRPr>
          </a:p>
          <a:p>
            <a:pPr>
              <a:buFont typeface="Wingdings" panose="05000000000000000000" pitchFamily="2" charset="2"/>
              <a:buChar char="Ø"/>
            </a:pPr>
            <a:endParaRPr lang="nb-NO" sz="1100" dirty="0">
              <a:solidFill>
                <a:schemeClr val="tx1"/>
              </a:solidFill>
              <a:latin typeface="Ink Free" panose="03080402000500000000" pitchFamily="66" charset="0"/>
            </a:endParaRPr>
          </a:p>
        </p:txBody>
      </p:sp>
      <p:sp>
        <p:nvSpPr>
          <p:cNvPr id="18" name="Plassholder for innhold 17"/>
          <p:cNvSpPr>
            <a:spLocks noGrp="1"/>
          </p:cNvSpPr>
          <p:nvPr>
            <p:ph sz="half" idx="2"/>
          </p:nvPr>
        </p:nvSpPr>
        <p:spPr>
          <a:xfrm>
            <a:off x="523010" y="1326609"/>
            <a:ext cx="6488450" cy="2810824"/>
          </a:xfrm>
        </p:spPr>
        <p:txBody>
          <a:bodyPr>
            <a:noAutofit/>
          </a:bodyPr>
          <a:lstStyle/>
          <a:p>
            <a:pPr marL="0" indent="0">
              <a:buNone/>
            </a:pPr>
            <a:r>
              <a:rPr lang="nb-NO" sz="1200" b="1" dirty="0" smtClean="0">
                <a:solidFill>
                  <a:schemeClr val="tx1"/>
                </a:solidFill>
                <a:latin typeface="Ink Free" panose="03080402000500000000" pitchFamily="66" charset="0"/>
              </a:rPr>
              <a:t>Gjennom </a:t>
            </a:r>
            <a:r>
              <a:rPr lang="nb-NO" sz="1200" b="1" dirty="0">
                <a:solidFill>
                  <a:schemeClr val="tx1"/>
                </a:solidFill>
                <a:latin typeface="Ink Free" panose="03080402000500000000" pitchFamily="66" charset="0"/>
              </a:rPr>
              <a:t>medvirkning i barnehagen vil </a:t>
            </a:r>
            <a:r>
              <a:rPr lang="nb-NO" sz="1200" b="1" dirty="0" smtClean="0">
                <a:solidFill>
                  <a:schemeClr val="tx1"/>
                </a:solidFill>
                <a:latin typeface="Ink Free" panose="03080402000500000000" pitchFamily="66" charset="0"/>
              </a:rPr>
              <a:t>vi hele året </a:t>
            </a:r>
            <a:r>
              <a:rPr lang="nb-NO" sz="1200" b="1" dirty="0">
                <a:solidFill>
                  <a:schemeClr val="tx1"/>
                </a:solidFill>
                <a:latin typeface="Ink Free" panose="03080402000500000000" pitchFamily="66" charset="0"/>
              </a:rPr>
              <a:t>ha fokus på:</a:t>
            </a:r>
          </a:p>
          <a:p>
            <a:pPr lvl="0">
              <a:buFont typeface="Wingdings" panose="05000000000000000000" pitchFamily="2" charset="2"/>
              <a:buChar char="Ø"/>
            </a:pPr>
            <a:r>
              <a:rPr lang="nb-NO" sz="1200" dirty="0">
                <a:solidFill>
                  <a:schemeClr val="tx1"/>
                </a:solidFill>
                <a:latin typeface="Ink Free" panose="03080402000500000000" pitchFamily="66" charset="0"/>
              </a:rPr>
              <a:t>Barnehageloven § 1 og § 3</a:t>
            </a:r>
          </a:p>
          <a:p>
            <a:pPr lvl="0">
              <a:buFont typeface="Wingdings" panose="05000000000000000000" pitchFamily="2" charset="2"/>
              <a:buChar char="Ø"/>
            </a:pPr>
            <a:r>
              <a:rPr lang="nb-NO" sz="1200" dirty="0">
                <a:solidFill>
                  <a:schemeClr val="tx1"/>
                </a:solidFill>
                <a:latin typeface="Ink Free" panose="03080402000500000000" pitchFamily="66" charset="0"/>
              </a:rPr>
              <a:t> Grunnloven § 104 </a:t>
            </a:r>
          </a:p>
          <a:p>
            <a:pPr lvl="0">
              <a:buFont typeface="Wingdings" panose="05000000000000000000" pitchFamily="2" charset="2"/>
              <a:buChar char="Ø"/>
            </a:pPr>
            <a:r>
              <a:rPr lang="nb-NO" sz="1200" dirty="0">
                <a:solidFill>
                  <a:schemeClr val="tx1"/>
                </a:solidFill>
                <a:latin typeface="Ink Free" panose="03080402000500000000" pitchFamily="66" charset="0"/>
              </a:rPr>
              <a:t>FNs barnekonvensjon</a:t>
            </a:r>
          </a:p>
          <a:p>
            <a:pPr lvl="0">
              <a:buFont typeface="Wingdings" panose="05000000000000000000" pitchFamily="2" charset="2"/>
              <a:buChar char="Ø"/>
            </a:pPr>
            <a:r>
              <a:rPr lang="nb-NO" sz="1200" dirty="0">
                <a:solidFill>
                  <a:schemeClr val="tx1"/>
                </a:solidFill>
                <a:latin typeface="Ink Free" panose="03080402000500000000" pitchFamily="66" charset="0"/>
              </a:rPr>
              <a:t>Menneskerettighetene §92-113</a:t>
            </a:r>
          </a:p>
          <a:p>
            <a:pPr marL="0" indent="0">
              <a:buNone/>
            </a:pPr>
            <a:endParaRPr lang="nb-NO" sz="1200" dirty="0">
              <a:solidFill>
                <a:schemeClr val="tx1"/>
              </a:solidFill>
              <a:latin typeface="Ink Free" panose="03080402000500000000" pitchFamily="66" charset="0"/>
            </a:endParaRPr>
          </a:p>
          <a:p>
            <a:pPr marL="0" indent="0">
              <a:buNone/>
            </a:pPr>
            <a:r>
              <a:rPr lang="nb-NO" sz="1200" dirty="0">
                <a:solidFill>
                  <a:schemeClr val="tx1"/>
                </a:solidFill>
                <a:latin typeface="Ink Free" panose="03080402000500000000" pitchFamily="66" charset="0"/>
              </a:rPr>
              <a:t>Personalet skal gjennom arbeid med barns medvirkning være bevisst på barnas uttrykksformer og tilrettelegge for medvirkning på måter som er tilpasset barnets alder , erfaringer, individuelle forutsetninger og behov. Dette gjelder også de minste barna som kommuniserer på andre måter enn gjennom tale.</a:t>
            </a:r>
          </a:p>
          <a:p>
            <a:pPr marL="0" indent="0">
              <a:buNone/>
            </a:pPr>
            <a:endParaRPr lang="nb-NO" sz="1600" dirty="0">
              <a:solidFill>
                <a:schemeClr val="tx1"/>
              </a:solidFill>
            </a:endParaRPr>
          </a:p>
          <a:p>
            <a:pPr lvl="0"/>
            <a:endParaRPr lang="nb-NO" sz="1600" dirty="0">
              <a:solidFill>
                <a:schemeClr val="tx1"/>
              </a:solidFill>
            </a:endParaRPr>
          </a:p>
          <a:p>
            <a:pPr marL="0" indent="0">
              <a:buNone/>
            </a:pPr>
            <a:endParaRPr lang="nb-NO" sz="1600" dirty="0">
              <a:solidFill>
                <a:schemeClr val="tx1"/>
              </a:solidFill>
            </a:endParaRPr>
          </a:p>
          <a:p>
            <a:pPr marL="0" indent="0">
              <a:buNone/>
            </a:pPr>
            <a:endParaRPr lang="nb-NO" sz="2000" dirty="0">
              <a:solidFill>
                <a:schemeClr val="tx1"/>
              </a:solidFill>
            </a:endParaRPr>
          </a:p>
        </p:txBody>
      </p:sp>
      <p:sp>
        <p:nvSpPr>
          <p:cNvPr id="3" name="TekstSylinder 2"/>
          <p:cNvSpPr txBox="1"/>
          <p:nvPr/>
        </p:nvSpPr>
        <p:spPr>
          <a:xfrm>
            <a:off x="7225134" y="3917333"/>
            <a:ext cx="3111566" cy="1508105"/>
          </a:xfrm>
          <a:prstGeom prst="rect">
            <a:avLst/>
          </a:prstGeom>
          <a:noFill/>
        </p:spPr>
        <p:txBody>
          <a:bodyPr wrap="square" rtlCol="0">
            <a:spAutoFit/>
          </a:bodyPr>
          <a:lstStyle/>
          <a:p>
            <a:endParaRPr lang="nb-NO" sz="1600" i="1" dirty="0">
              <a:solidFill>
                <a:schemeClr val="accent1">
                  <a:lumMod val="75000"/>
                </a:schemeClr>
              </a:solidFill>
            </a:endParaRPr>
          </a:p>
          <a:p>
            <a:r>
              <a:rPr lang="nb-NO" sz="1600" i="1" dirty="0"/>
              <a:t>«</a:t>
            </a:r>
            <a:r>
              <a:rPr lang="nb-NO" sz="1200" i="1" dirty="0"/>
              <a:t>Barn i barnehagen har rett til å gi uttrykk for sitt syn på barnehagens daglige virksomhet. Barn skal jevnlig få mulighet til aktiv deltagelse i planlegging og vurdering av barnehagens virksomhet. Barnehagens synspunkter skal tillegges vekt i samsvar med dets alder og modenhet» Barnehageloven §3.</a:t>
            </a:r>
          </a:p>
        </p:txBody>
      </p:sp>
      <p:pic>
        <p:nvPicPr>
          <p:cNvPr id="10" name="Bilde 9">
            <a:extLst>
              <a:ext uri="{FF2B5EF4-FFF2-40B4-BE49-F238E27FC236}">
                <a16:creationId xmlns:a16="http://schemas.microsoft.com/office/drawing/2014/main" xmlns="" id="{E34CE9EE-A276-47A1-9E30-FBDD7C23481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79898" y="821124"/>
            <a:ext cx="3821792" cy="2866344"/>
          </a:xfrm>
          <a:prstGeom prst="ellipse">
            <a:avLst/>
          </a:prstGeom>
          <a:ln>
            <a:noFill/>
          </a:ln>
          <a:effectLst>
            <a:softEdge rad="112500"/>
          </a:effectLst>
        </p:spPr>
      </p:pic>
      <p:pic>
        <p:nvPicPr>
          <p:cNvPr id="4" name="Bilde 3"/>
          <p:cNvPicPr>
            <a:picLocks noChangeAspect="1"/>
          </p:cNvPicPr>
          <p:nvPr/>
        </p:nvPicPr>
        <p:blipFill rotWithShape="1">
          <a:blip r:embed="rId3">
            <a:extLst>
              <a:ext uri="{28A0092B-C50C-407E-A947-70E740481C1C}">
                <a14:useLocalDpi xmlns:a14="http://schemas.microsoft.com/office/drawing/2010/main" val="0"/>
              </a:ext>
            </a:extLst>
          </a:blip>
          <a:srcRect l="6133" r="8741" b="5987"/>
          <a:stretch/>
        </p:blipFill>
        <p:spPr>
          <a:xfrm>
            <a:off x="447269" y="4473500"/>
            <a:ext cx="2983001" cy="2470803"/>
          </a:xfrm>
          <a:prstGeom prst="rect">
            <a:avLst/>
          </a:prstGeom>
          <a:ln>
            <a:noFill/>
          </a:ln>
          <a:effectLst>
            <a:softEdge rad="112500"/>
          </a:effectLst>
        </p:spPr>
      </p:pic>
    </p:spTree>
    <p:extLst>
      <p:ext uri="{BB962C8B-B14F-4D97-AF65-F5344CB8AC3E}">
        <p14:creationId xmlns:p14="http://schemas.microsoft.com/office/powerpoint/2010/main" val="277435229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sp>
        <p:nvSpPr>
          <p:cNvPr id="2" name="Tittel 1"/>
          <p:cNvSpPr>
            <a:spLocks noGrp="1"/>
          </p:cNvSpPr>
          <p:nvPr>
            <p:ph type="ctrTitle"/>
          </p:nvPr>
        </p:nvSpPr>
        <p:spPr>
          <a:xfrm>
            <a:off x="4510799" y="1348407"/>
            <a:ext cx="1564076" cy="770105"/>
          </a:xfrm>
        </p:spPr>
        <p:txBody>
          <a:bodyPr/>
          <a:lstStyle/>
          <a:p>
            <a:pPr algn="ctr"/>
            <a:r>
              <a:rPr lang="nb-NO" sz="4000" dirty="0">
                <a:latin typeface="Ink Free" panose="03080402000500000000" pitchFamily="66" charset="0"/>
              </a:rPr>
              <a:t>JULI</a:t>
            </a:r>
          </a:p>
        </p:txBody>
      </p:sp>
      <p:graphicFrame>
        <p:nvGraphicFramePr>
          <p:cNvPr id="4" name="Tabell 3"/>
          <p:cNvGraphicFramePr>
            <a:graphicFrameLocks noGrp="1"/>
          </p:cNvGraphicFramePr>
          <p:nvPr>
            <p:extLst>
              <p:ext uri="{D42A27DB-BD31-4B8C-83A1-F6EECF244321}">
                <p14:modId xmlns:p14="http://schemas.microsoft.com/office/powerpoint/2010/main" val="4226915169"/>
              </p:ext>
            </p:extLst>
          </p:nvPr>
        </p:nvGraphicFramePr>
        <p:xfrm>
          <a:off x="1765426" y="2118512"/>
          <a:ext cx="6770620" cy="3268470"/>
        </p:xfrm>
        <a:graphic>
          <a:graphicData uri="http://schemas.openxmlformats.org/drawingml/2006/table">
            <a:tbl>
              <a:tblPr firstRow="1" bandRow="1">
                <a:tableStyleId>{5C22544A-7EE6-4342-B048-85BDC9FD1C3A}</a:tableStyleId>
              </a:tblPr>
              <a:tblGrid>
                <a:gridCol w="629385">
                  <a:extLst>
                    <a:ext uri="{9D8B030D-6E8A-4147-A177-3AD203B41FA5}">
                      <a16:colId xmlns:a16="http://schemas.microsoft.com/office/drawing/2014/main" xmlns="" val="20000"/>
                    </a:ext>
                  </a:extLst>
                </a:gridCol>
                <a:gridCol w="890096">
                  <a:extLst>
                    <a:ext uri="{9D8B030D-6E8A-4147-A177-3AD203B41FA5}">
                      <a16:colId xmlns:a16="http://schemas.microsoft.com/office/drawing/2014/main" xmlns="" val="20001"/>
                    </a:ext>
                  </a:extLst>
                </a:gridCol>
                <a:gridCol w="904011">
                  <a:extLst>
                    <a:ext uri="{9D8B030D-6E8A-4147-A177-3AD203B41FA5}">
                      <a16:colId xmlns:a16="http://schemas.microsoft.com/office/drawing/2014/main" xmlns="" val="20002"/>
                    </a:ext>
                  </a:extLst>
                </a:gridCol>
                <a:gridCol w="889820">
                  <a:extLst>
                    <a:ext uri="{9D8B030D-6E8A-4147-A177-3AD203B41FA5}">
                      <a16:colId xmlns:a16="http://schemas.microsoft.com/office/drawing/2014/main" xmlns="" val="20003"/>
                    </a:ext>
                  </a:extLst>
                </a:gridCol>
                <a:gridCol w="918327">
                  <a:extLst>
                    <a:ext uri="{9D8B030D-6E8A-4147-A177-3AD203B41FA5}">
                      <a16:colId xmlns:a16="http://schemas.microsoft.com/office/drawing/2014/main" xmlns="" val="20004"/>
                    </a:ext>
                  </a:extLst>
                </a:gridCol>
                <a:gridCol w="846327">
                  <a:extLst>
                    <a:ext uri="{9D8B030D-6E8A-4147-A177-3AD203B41FA5}">
                      <a16:colId xmlns:a16="http://schemas.microsoft.com/office/drawing/2014/main" xmlns="" val="20005"/>
                    </a:ext>
                  </a:extLst>
                </a:gridCol>
                <a:gridCol w="846327">
                  <a:extLst>
                    <a:ext uri="{9D8B030D-6E8A-4147-A177-3AD203B41FA5}">
                      <a16:colId xmlns:a16="http://schemas.microsoft.com/office/drawing/2014/main" xmlns="" val="20006"/>
                    </a:ext>
                  </a:extLst>
                </a:gridCol>
                <a:gridCol w="846327">
                  <a:extLst>
                    <a:ext uri="{9D8B030D-6E8A-4147-A177-3AD203B41FA5}">
                      <a16:colId xmlns:a16="http://schemas.microsoft.com/office/drawing/2014/main" xmlns="" val="20007"/>
                    </a:ext>
                  </a:extLst>
                </a:gridCol>
              </a:tblGrid>
              <a:tr h="318437">
                <a:tc>
                  <a:txBody>
                    <a:bodyPr/>
                    <a:lstStyle/>
                    <a:p>
                      <a:r>
                        <a:rPr lang="nb-NO" sz="1200" dirty="0"/>
                        <a:t>uke</a:t>
                      </a:r>
                    </a:p>
                  </a:txBody>
                  <a:tcPr>
                    <a:solidFill>
                      <a:schemeClr val="accent5">
                        <a:lumMod val="60000"/>
                        <a:lumOff val="40000"/>
                      </a:schemeClr>
                    </a:solidFill>
                  </a:tcPr>
                </a:tc>
                <a:tc>
                  <a:txBody>
                    <a:bodyPr/>
                    <a:lstStyle/>
                    <a:p>
                      <a:r>
                        <a:rPr lang="nb-NO" sz="1200" dirty="0"/>
                        <a:t>Mandag</a:t>
                      </a:r>
                    </a:p>
                  </a:txBody>
                  <a:tcPr>
                    <a:solidFill>
                      <a:schemeClr val="accent5">
                        <a:lumMod val="60000"/>
                        <a:lumOff val="40000"/>
                      </a:schemeClr>
                    </a:solidFill>
                  </a:tcPr>
                </a:tc>
                <a:tc>
                  <a:txBody>
                    <a:bodyPr/>
                    <a:lstStyle/>
                    <a:p>
                      <a:r>
                        <a:rPr lang="nb-NO" sz="1200" dirty="0"/>
                        <a:t>Tirsdag</a:t>
                      </a:r>
                    </a:p>
                  </a:txBody>
                  <a:tcPr>
                    <a:solidFill>
                      <a:schemeClr val="accent5">
                        <a:lumMod val="60000"/>
                        <a:lumOff val="40000"/>
                      </a:schemeClr>
                    </a:solidFill>
                  </a:tcPr>
                </a:tc>
                <a:tc>
                  <a:txBody>
                    <a:bodyPr/>
                    <a:lstStyle/>
                    <a:p>
                      <a:r>
                        <a:rPr lang="nb-NO" sz="1200" dirty="0"/>
                        <a:t>Onsdag</a:t>
                      </a:r>
                    </a:p>
                  </a:txBody>
                  <a:tcPr>
                    <a:solidFill>
                      <a:schemeClr val="accent5">
                        <a:lumMod val="60000"/>
                        <a:lumOff val="40000"/>
                      </a:schemeClr>
                    </a:solidFill>
                  </a:tcPr>
                </a:tc>
                <a:tc>
                  <a:txBody>
                    <a:bodyPr/>
                    <a:lstStyle/>
                    <a:p>
                      <a:r>
                        <a:rPr lang="nb-NO" sz="1200" dirty="0"/>
                        <a:t>Torsdag</a:t>
                      </a:r>
                    </a:p>
                  </a:txBody>
                  <a:tcPr>
                    <a:solidFill>
                      <a:schemeClr val="accent5">
                        <a:lumMod val="60000"/>
                        <a:lumOff val="40000"/>
                      </a:schemeClr>
                    </a:solidFill>
                  </a:tcPr>
                </a:tc>
                <a:tc>
                  <a:txBody>
                    <a:bodyPr/>
                    <a:lstStyle/>
                    <a:p>
                      <a:r>
                        <a:rPr lang="nb-NO" sz="1200" dirty="0"/>
                        <a:t>Fredag</a:t>
                      </a:r>
                    </a:p>
                  </a:txBody>
                  <a:tcPr>
                    <a:solidFill>
                      <a:schemeClr val="accent5">
                        <a:lumMod val="60000"/>
                        <a:lumOff val="40000"/>
                      </a:schemeClr>
                    </a:solidFill>
                  </a:tcPr>
                </a:tc>
                <a:tc>
                  <a:txBody>
                    <a:bodyPr/>
                    <a:lstStyle/>
                    <a:p>
                      <a:r>
                        <a:rPr lang="nb-NO" sz="1200" dirty="0"/>
                        <a:t>Lørdag</a:t>
                      </a:r>
                    </a:p>
                  </a:txBody>
                  <a:tcPr>
                    <a:solidFill>
                      <a:schemeClr val="accent5">
                        <a:lumMod val="60000"/>
                        <a:lumOff val="40000"/>
                      </a:schemeClr>
                    </a:solidFill>
                  </a:tcPr>
                </a:tc>
                <a:tc>
                  <a:txBody>
                    <a:bodyPr/>
                    <a:lstStyle/>
                    <a:p>
                      <a:r>
                        <a:rPr lang="nb-NO" sz="1200" dirty="0"/>
                        <a:t>søndag</a:t>
                      </a:r>
                    </a:p>
                  </a:txBody>
                  <a:tcPr>
                    <a:solidFill>
                      <a:schemeClr val="accent5">
                        <a:lumMod val="60000"/>
                        <a:lumOff val="40000"/>
                      </a:schemeClr>
                    </a:solidFill>
                  </a:tcPr>
                </a:tc>
                <a:extLst>
                  <a:ext uri="{0D108BD9-81ED-4DB2-BD59-A6C34878D82A}">
                    <a16:rowId xmlns:a16="http://schemas.microsoft.com/office/drawing/2014/main" xmlns="" val="10000"/>
                  </a:ext>
                </a:extLst>
              </a:tr>
              <a:tr h="597360">
                <a:tc>
                  <a:txBody>
                    <a:bodyPr/>
                    <a:lstStyle/>
                    <a:p>
                      <a:r>
                        <a:rPr lang="nb-NO" sz="1200" dirty="0"/>
                        <a:t>27</a:t>
                      </a:r>
                    </a:p>
                  </a:txBody>
                  <a:tcPr>
                    <a:solidFill>
                      <a:schemeClr val="accent5">
                        <a:lumMod val="20000"/>
                        <a:lumOff val="80000"/>
                      </a:schemeClr>
                    </a:solidFill>
                  </a:tcPr>
                </a:tc>
                <a:tc>
                  <a:txBody>
                    <a:bodyPr/>
                    <a:lstStyle/>
                    <a:p>
                      <a:pPr algn="r"/>
                      <a:r>
                        <a:rPr lang="nb-NO" sz="800" dirty="0" smtClean="0"/>
                        <a:t>1</a:t>
                      </a:r>
                      <a:endParaRPr lang="nb-NO" sz="800" dirty="0"/>
                    </a:p>
                  </a:txBody>
                  <a:tcPr>
                    <a:solidFill>
                      <a:schemeClr val="accent5">
                        <a:lumMod val="20000"/>
                        <a:lumOff val="80000"/>
                      </a:schemeClr>
                    </a:solidFill>
                  </a:tcPr>
                </a:tc>
                <a:tc>
                  <a:txBody>
                    <a:bodyPr/>
                    <a:lstStyle/>
                    <a:p>
                      <a:pPr algn="r"/>
                      <a:r>
                        <a:rPr lang="nb-NO" sz="800" dirty="0" smtClean="0"/>
                        <a:t>2</a:t>
                      </a:r>
                      <a:endParaRPr lang="nb-NO" sz="800" dirty="0"/>
                    </a:p>
                  </a:txBody>
                  <a:tcPr>
                    <a:solidFill>
                      <a:schemeClr val="accent5">
                        <a:lumMod val="20000"/>
                        <a:lumOff val="80000"/>
                      </a:schemeClr>
                    </a:solidFill>
                  </a:tcPr>
                </a:tc>
                <a:tc>
                  <a:txBody>
                    <a:bodyPr/>
                    <a:lstStyle/>
                    <a:p>
                      <a:pPr algn="r"/>
                      <a:r>
                        <a:rPr lang="nb-NO" sz="800" dirty="0" smtClean="0"/>
                        <a:t>3</a:t>
                      </a:r>
                      <a:endParaRPr lang="nb-NO" sz="800" dirty="0"/>
                    </a:p>
                  </a:txBody>
                  <a:tcPr>
                    <a:solidFill>
                      <a:schemeClr val="accent5">
                        <a:lumMod val="20000"/>
                        <a:lumOff val="80000"/>
                      </a:schemeClr>
                    </a:solidFill>
                  </a:tcPr>
                </a:tc>
                <a:tc>
                  <a:txBody>
                    <a:bodyPr/>
                    <a:lstStyle/>
                    <a:p>
                      <a:pPr algn="r"/>
                      <a:r>
                        <a:rPr lang="nb-NO" sz="800" dirty="0" smtClean="0"/>
                        <a:t>4</a:t>
                      </a:r>
                      <a:endParaRPr lang="nb-NO" sz="800" dirty="0"/>
                    </a:p>
                  </a:txBody>
                  <a:tcPr>
                    <a:solidFill>
                      <a:schemeClr val="accent5">
                        <a:lumMod val="20000"/>
                        <a:lumOff val="80000"/>
                      </a:schemeClr>
                    </a:solidFill>
                  </a:tcPr>
                </a:tc>
                <a:tc>
                  <a:txBody>
                    <a:bodyPr/>
                    <a:lstStyle/>
                    <a:p>
                      <a:pPr algn="r"/>
                      <a:r>
                        <a:rPr lang="nb-NO" sz="800" dirty="0" smtClean="0"/>
                        <a:t>5</a:t>
                      </a:r>
                      <a:endParaRPr lang="nb-NO" sz="800" dirty="0"/>
                    </a:p>
                  </a:txBody>
                  <a:tcPr>
                    <a:solidFill>
                      <a:schemeClr val="accent5">
                        <a:lumMod val="20000"/>
                        <a:lumOff val="80000"/>
                      </a:schemeClr>
                    </a:solidFill>
                  </a:tcPr>
                </a:tc>
                <a:tc>
                  <a:txBody>
                    <a:bodyPr/>
                    <a:lstStyle/>
                    <a:p>
                      <a:pPr algn="r"/>
                      <a:r>
                        <a:rPr lang="nb-NO" sz="800" dirty="0" smtClean="0"/>
                        <a:t>6</a:t>
                      </a:r>
                      <a:endParaRPr lang="nb-NO" sz="800" dirty="0"/>
                    </a:p>
                  </a:txBody>
                  <a:tcPr>
                    <a:solidFill>
                      <a:schemeClr val="accent5">
                        <a:lumMod val="20000"/>
                        <a:lumOff val="80000"/>
                      </a:schemeClr>
                    </a:solidFill>
                  </a:tcPr>
                </a:tc>
                <a:tc>
                  <a:txBody>
                    <a:bodyPr/>
                    <a:lstStyle/>
                    <a:p>
                      <a:pPr algn="r"/>
                      <a:r>
                        <a:rPr lang="nb-NO" sz="800" dirty="0" smtClean="0"/>
                        <a:t>7</a:t>
                      </a:r>
                      <a:endParaRPr lang="nb-NO" sz="800" dirty="0"/>
                    </a:p>
                  </a:txBody>
                  <a:tcPr>
                    <a:solidFill>
                      <a:schemeClr val="accent5">
                        <a:lumMod val="20000"/>
                        <a:lumOff val="80000"/>
                      </a:schemeClr>
                    </a:solidFill>
                  </a:tcPr>
                </a:tc>
                <a:extLst>
                  <a:ext uri="{0D108BD9-81ED-4DB2-BD59-A6C34878D82A}">
                    <a16:rowId xmlns:a16="http://schemas.microsoft.com/office/drawing/2014/main" xmlns="" val="10002"/>
                  </a:ext>
                </a:extLst>
              </a:tr>
              <a:tr h="597360">
                <a:tc>
                  <a:txBody>
                    <a:bodyPr/>
                    <a:lstStyle/>
                    <a:p>
                      <a:r>
                        <a:rPr lang="nb-NO" sz="1200" dirty="0"/>
                        <a:t>28</a:t>
                      </a:r>
                    </a:p>
                    <a:p>
                      <a:endParaRPr lang="nb-NO" sz="1200" dirty="0"/>
                    </a:p>
                  </a:txBody>
                  <a:tcPr>
                    <a:solidFill>
                      <a:schemeClr val="bg1"/>
                    </a:solidFill>
                  </a:tcPr>
                </a:tc>
                <a:tc>
                  <a:txBody>
                    <a:bodyPr/>
                    <a:lstStyle/>
                    <a:p>
                      <a:pPr algn="r"/>
                      <a:r>
                        <a:rPr lang="nb-NO" sz="800" dirty="0" smtClean="0"/>
                        <a:t>8</a:t>
                      </a:r>
                      <a:endParaRPr lang="nb-NO" sz="800" dirty="0"/>
                    </a:p>
                  </a:txBody>
                  <a:tcPr>
                    <a:solidFill>
                      <a:schemeClr val="bg1"/>
                    </a:solidFill>
                  </a:tcPr>
                </a:tc>
                <a:tc>
                  <a:txBody>
                    <a:bodyPr/>
                    <a:lstStyle/>
                    <a:p>
                      <a:pPr algn="r"/>
                      <a:r>
                        <a:rPr lang="nb-NO" sz="800" dirty="0" smtClean="0"/>
                        <a:t>9</a:t>
                      </a:r>
                      <a:endParaRPr lang="nb-NO" sz="800" dirty="0"/>
                    </a:p>
                  </a:txBody>
                  <a:tcPr>
                    <a:solidFill>
                      <a:schemeClr val="bg1"/>
                    </a:solidFill>
                  </a:tcPr>
                </a:tc>
                <a:tc>
                  <a:txBody>
                    <a:bodyPr/>
                    <a:lstStyle/>
                    <a:p>
                      <a:pPr algn="r"/>
                      <a:r>
                        <a:rPr lang="nb-NO" sz="800" dirty="0" smtClean="0"/>
                        <a:t>10</a:t>
                      </a:r>
                      <a:endParaRPr lang="nb-NO" sz="800" dirty="0"/>
                    </a:p>
                  </a:txBody>
                  <a:tcPr>
                    <a:solidFill>
                      <a:schemeClr val="bg1"/>
                    </a:solidFill>
                  </a:tcPr>
                </a:tc>
                <a:tc>
                  <a:txBody>
                    <a:bodyPr/>
                    <a:lstStyle/>
                    <a:p>
                      <a:pPr algn="r"/>
                      <a:r>
                        <a:rPr lang="nb-NO" sz="800" dirty="0" smtClean="0"/>
                        <a:t>11</a:t>
                      </a:r>
                      <a:endParaRPr lang="nb-NO" sz="800" dirty="0"/>
                    </a:p>
                  </a:txBody>
                  <a:tcPr>
                    <a:solidFill>
                      <a:schemeClr val="bg1"/>
                    </a:solidFill>
                  </a:tcPr>
                </a:tc>
                <a:tc>
                  <a:txBody>
                    <a:bodyPr/>
                    <a:lstStyle/>
                    <a:p>
                      <a:pPr algn="r"/>
                      <a:r>
                        <a:rPr lang="nb-NO" sz="800" dirty="0" smtClean="0"/>
                        <a:t>12</a:t>
                      </a:r>
                      <a:endParaRPr lang="nb-NO" sz="800" dirty="0"/>
                    </a:p>
                  </a:txBody>
                  <a:tcPr>
                    <a:solidFill>
                      <a:schemeClr val="bg1"/>
                    </a:solidFill>
                  </a:tcPr>
                </a:tc>
                <a:tc>
                  <a:txBody>
                    <a:bodyPr/>
                    <a:lstStyle/>
                    <a:p>
                      <a:pPr algn="r"/>
                      <a:r>
                        <a:rPr lang="nb-NO" sz="800" dirty="0" smtClean="0"/>
                        <a:t>13</a:t>
                      </a:r>
                      <a:endParaRPr lang="nb-NO" sz="800" dirty="0"/>
                    </a:p>
                  </a:txBody>
                  <a:tcPr>
                    <a:solidFill>
                      <a:schemeClr val="bg1"/>
                    </a:solidFill>
                  </a:tcPr>
                </a:tc>
                <a:tc>
                  <a:txBody>
                    <a:bodyPr/>
                    <a:lstStyle/>
                    <a:p>
                      <a:pPr algn="r"/>
                      <a:r>
                        <a:rPr lang="nb-NO" sz="800" dirty="0" smtClean="0"/>
                        <a:t>14</a:t>
                      </a:r>
                      <a:endParaRPr lang="nb-NO" sz="800" dirty="0"/>
                    </a:p>
                  </a:txBody>
                  <a:tcPr>
                    <a:solidFill>
                      <a:schemeClr val="bg1"/>
                    </a:solidFill>
                  </a:tcPr>
                </a:tc>
                <a:extLst>
                  <a:ext uri="{0D108BD9-81ED-4DB2-BD59-A6C34878D82A}">
                    <a16:rowId xmlns:a16="http://schemas.microsoft.com/office/drawing/2014/main" xmlns="" val="10003"/>
                  </a:ext>
                </a:extLst>
              </a:tr>
              <a:tr h="597360">
                <a:tc>
                  <a:txBody>
                    <a:bodyPr/>
                    <a:lstStyle/>
                    <a:p>
                      <a:r>
                        <a:rPr lang="nb-NO" sz="1200" dirty="0"/>
                        <a:t>29</a:t>
                      </a:r>
                    </a:p>
                    <a:p>
                      <a:endParaRPr lang="nb-NO" sz="1200" dirty="0"/>
                    </a:p>
                  </a:txBody>
                  <a:tcPr>
                    <a:solidFill>
                      <a:schemeClr val="accent5">
                        <a:lumMod val="20000"/>
                        <a:lumOff val="80000"/>
                      </a:schemeClr>
                    </a:solidFill>
                  </a:tcPr>
                </a:tc>
                <a:tc>
                  <a:txBody>
                    <a:bodyPr/>
                    <a:lstStyle/>
                    <a:p>
                      <a:pPr algn="r"/>
                      <a:r>
                        <a:rPr lang="nb-NO" sz="800" dirty="0" smtClean="0"/>
                        <a:t>15</a:t>
                      </a:r>
                      <a:endParaRPr lang="nb-NO" sz="800" dirty="0"/>
                    </a:p>
                  </a:txBody>
                  <a:tcPr>
                    <a:solidFill>
                      <a:schemeClr val="accent5">
                        <a:lumMod val="20000"/>
                        <a:lumOff val="80000"/>
                      </a:schemeClr>
                    </a:solidFill>
                  </a:tcPr>
                </a:tc>
                <a:tc>
                  <a:txBody>
                    <a:bodyPr/>
                    <a:lstStyle/>
                    <a:p>
                      <a:pPr algn="r"/>
                      <a:r>
                        <a:rPr lang="nb-NO" sz="800" dirty="0" smtClean="0"/>
                        <a:t>16</a:t>
                      </a:r>
                      <a:endParaRPr lang="nb-NO" sz="800" dirty="0"/>
                    </a:p>
                  </a:txBody>
                  <a:tcPr>
                    <a:solidFill>
                      <a:schemeClr val="accent5">
                        <a:lumMod val="20000"/>
                        <a:lumOff val="80000"/>
                      </a:schemeClr>
                    </a:solidFill>
                  </a:tcPr>
                </a:tc>
                <a:tc>
                  <a:txBody>
                    <a:bodyPr/>
                    <a:lstStyle/>
                    <a:p>
                      <a:pPr algn="r"/>
                      <a:r>
                        <a:rPr lang="nb-NO" sz="800" dirty="0" smtClean="0"/>
                        <a:t>17</a:t>
                      </a:r>
                      <a:endParaRPr lang="nb-NO" sz="800" dirty="0"/>
                    </a:p>
                  </a:txBody>
                  <a:tcPr>
                    <a:solidFill>
                      <a:schemeClr val="accent5">
                        <a:lumMod val="20000"/>
                        <a:lumOff val="80000"/>
                      </a:schemeClr>
                    </a:solidFill>
                  </a:tcPr>
                </a:tc>
                <a:tc>
                  <a:txBody>
                    <a:bodyPr/>
                    <a:lstStyle/>
                    <a:p>
                      <a:pPr algn="r"/>
                      <a:r>
                        <a:rPr lang="nb-NO" sz="800" dirty="0" smtClean="0"/>
                        <a:t>18</a:t>
                      </a:r>
                      <a:endParaRPr lang="nb-NO" sz="800" dirty="0"/>
                    </a:p>
                  </a:txBody>
                  <a:tcPr>
                    <a:solidFill>
                      <a:schemeClr val="accent5">
                        <a:lumMod val="20000"/>
                        <a:lumOff val="80000"/>
                      </a:schemeClr>
                    </a:solidFill>
                  </a:tcPr>
                </a:tc>
                <a:tc>
                  <a:txBody>
                    <a:bodyPr/>
                    <a:lstStyle/>
                    <a:p>
                      <a:pPr algn="r"/>
                      <a:r>
                        <a:rPr lang="nb-NO" sz="800" dirty="0" smtClean="0"/>
                        <a:t>19</a:t>
                      </a:r>
                      <a:endParaRPr lang="nb-NO" sz="800" dirty="0"/>
                    </a:p>
                  </a:txBody>
                  <a:tcPr>
                    <a:solidFill>
                      <a:schemeClr val="accent5">
                        <a:lumMod val="20000"/>
                        <a:lumOff val="80000"/>
                      </a:schemeClr>
                    </a:solidFill>
                  </a:tcPr>
                </a:tc>
                <a:tc>
                  <a:txBody>
                    <a:bodyPr/>
                    <a:lstStyle/>
                    <a:p>
                      <a:pPr algn="r"/>
                      <a:r>
                        <a:rPr lang="nb-NO" sz="800" dirty="0" smtClean="0"/>
                        <a:t>20</a:t>
                      </a:r>
                      <a:endParaRPr lang="nb-NO" sz="800" dirty="0"/>
                    </a:p>
                  </a:txBody>
                  <a:tcPr>
                    <a:solidFill>
                      <a:schemeClr val="accent5">
                        <a:lumMod val="20000"/>
                        <a:lumOff val="80000"/>
                      </a:schemeClr>
                    </a:solidFill>
                  </a:tcPr>
                </a:tc>
                <a:tc>
                  <a:txBody>
                    <a:bodyPr/>
                    <a:lstStyle/>
                    <a:p>
                      <a:pPr algn="r"/>
                      <a:r>
                        <a:rPr lang="nb-NO" sz="800" dirty="0" smtClean="0"/>
                        <a:t>21</a:t>
                      </a:r>
                      <a:endParaRPr lang="nb-NO" sz="800" dirty="0"/>
                    </a:p>
                  </a:txBody>
                  <a:tcPr>
                    <a:solidFill>
                      <a:schemeClr val="accent5">
                        <a:lumMod val="20000"/>
                        <a:lumOff val="80000"/>
                      </a:schemeClr>
                    </a:solidFill>
                  </a:tcPr>
                </a:tc>
                <a:extLst>
                  <a:ext uri="{0D108BD9-81ED-4DB2-BD59-A6C34878D82A}">
                    <a16:rowId xmlns:a16="http://schemas.microsoft.com/office/drawing/2014/main" xmlns="" val="10004"/>
                  </a:ext>
                </a:extLst>
              </a:tr>
              <a:tr h="597360">
                <a:tc>
                  <a:txBody>
                    <a:bodyPr/>
                    <a:lstStyle/>
                    <a:p>
                      <a:r>
                        <a:rPr lang="nb-NO" sz="1200" dirty="0"/>
                        <a:t>30</a:t>
                      </a:r>
                    </a:p>
                    <a:p>
                      <a:endParaRPr lang="nb-NO" sz="1200" dirty="0"/>
                    </a:p>
                  </a:txBody>
                  <a:tcPr>
                    <a:solidFill>
                      <a:schemeClr val="bg1"/>
                    </a:solidFill>
                  </a:tcPr>
                </a:tc>
                <a:tc>
                  <a:txBody>
                    <a:bodyPr/>
                    <a:lstStyle/>
                    <a:p>
                      <a:pPr algn="r"/>
                      <a:r>
                        <a:rPr lang="nb-NO" sz="800" dirty="0" smtClean="0"/>
                        <a:t>22</a:t>
                      </a:r>
                      <a:endParaRPr lang="nb-NO" sz="800" dirty="0"/>
                    </a:p>
                  </a:txBody>
                  <a:tcPr>
                    <a:solidFill>
                      <a:schemeClr val="bg1"/>
                    </a:solidFill>
                  </a:tcPr>
                </a:tc>
                <a:tc>
                  <a:txBody>
                    <a:bodyPr/>
                    <a:lstStyle/>
                    <a:p>
                      <a:pPr algn="r"/>
                      <a:r>
                        <a:rPr lang="nb-NO" sz="800" dirty="0" smtClean="0"/>
                        <a:t>23</a:t>
                      </a:r>
                      <a:endParaRPr lang="nb-NO" sz="800" dirty="0"/>
                    </a:p>
                  </a:txBody>
                  <a:tcPr>
                    <a:solidFill>
                      <a:schemeClr val="bg1"/>
                    </a:solidFill>
                  </a:tcPr>
                </a:tc>
                <a:tc>
                  <a:txBody>
                    <a:bodyPr/>
                    <a:lstStyle/>
                    <a:p>
                      <a:pPr algn="r"/>
                      <a:r>
                        <a:rPr lang="nb-NO" sz="800" dirty="0" smtClean="0"/>
                        <a:t>24</a:t>
                      </a:r>
                      <a:endParaRPr lang="nb-NO" sz="800" dirty="0"/>
                    </a:p>
                  </a:txBody>
                  <a:tcPr>
                    <a:solidFill>
                      <a:schemeClr val="bg1"/>
                    </a:solidFill>
                  </a:tcPr>
                </a:tc>
                <a:tc>
                  <a:txBody>
                    <a:bodyPr/>
                    <a:lstStyle/>
                    <a:p>
                      <a:pPr algn="r"/>
                      <a:r>
                        <a:rPr lang="nb-NO" sz="800" dirty="0" smtClean="0"/>
                        <a:t>25</a:t>
                      </a:r>
                      <a:endParaRPr lang="nb-NO" sz="800" dirty="0"/>
                    </a:p>
                  </a:txBody>
                  <a:tcPr>
                    <a:solidFill>
                      <a:schemeClr val="bg1"/>
                    </a:solidFill>
                  </a:tcPr>
                </a:tc>
                <a:tc>
                  <a:txBody>
                    <a:bodyPr/>
                    <a:lstStyle/>
                    <a:p>
                      <a:pPr algn="r"/>
                      <a:r>
                        <a:rPr lang="nb-NO" sz="800" dirty="0" smtClean="0"/>
                        <a:t>26</a:t>
                      </a:r>
                      <a:endParaRPr lang="nb-NO" sz="800" dirty="0"/>
                    </a:p>
                  </a:txBody>
                  <a:tcPr>
                    <a:solidFill>
                      <a:schemeClr val="bg1"/>
                    </a:solidFill>
                  </a:tcPr>
                </a:tc>
                <a:tc>
                  <a:txBody>
                    <a:bodyPr/>
                    <a:lstStyle/>
                    <a:p>
                      <a:pPr algn="r"/>
                      <a:r>
                        <a:rPr lang="nb-NO" sz="800" dirty="0" smtClean="0"/>
                        <a:t>27</a:t>
                      </a:r>
                      <a:endParaRPr lang="nb-NO" sz="800" dirty="0"/>
                    </a:p>
                  </a:txBody>
                  <a:tcPr>
                    <a:solidFill>
                      <a:schemeClr val="bg1"/>
                    </a:solidFill>
                  </a:tcPr>
                </a:tc>
                <a:tc>
                  <a:txBody>
                    <a:bodyPr/>
                    <a:lstStyle/>
                    <a:p>
                      <a:pPr algn="r"/>
                      <a:r>
                        <a:rPr lang="nb-NO" sz="800" dirty="0" smtClean="0"/>
                        <a:t>28</a:t>
                      </a:r>
                      <a:endParaRPr lang="nb-NO" sz="800" dirty="0"/>
                    </a:p>
                  </a:txBody>
                  <a:tcPr>
                    <a:solidFill>
                      <a:schemeClr val="bg1"/>
                    </a:solidFill>
                  </a:tcPr>
                </a:tc>
                <a:extLst>
                  <a:ext uri="{0D108BD9-81ED-4DB2-BD59-A6C34878D82A}">
                    <a16:rowId xmlns:a16="http://schemas.microsoft.com/office/drawing/2014/main" xmlns="" val="10005"/>
                  </a:ext>
                </a:extLst>
              </a:tr>
              <a:tr h="560593">
                <a:tc>
                  <a:txBody>
                    <a:bodyPr/>
                    <a:lstStyle/>
                    <a:p>
                      <a:r>
                        <a:rPr lang="nb-NO" sz="1200" dirty="0"/>
                        <a:t>31</a:t>
                      </a:r>
                    </a:p>
                  </a:txBody>
                  <a:tcPr>
                    <a:solidFill>
                      <a:schemeClr val="accent5">
                        <a:lumMod val="20000"/>
                        <a:lumOff val="80000"/>
                      </a:schemeClr>
                    </a:solidFill>
                  </a:tcPr>
                </a:tc>
                <a:tc>
                  <a:txBody>
                    <a:bodyPr/>
                    <a:lstStyle/>
                    <a:p>
                      <a:pPr algn="r"/>
                      <a:r>
                        <a:rPr lang="nb-NO" sz="800" dirty="0" smtClean="0"/>
                        <a:t>29</a:t>
                      </a:r>
                      <a:endParaRPr lang="nb-NO" sz="800" dirty="0"/>
                    </a:p>
                  </a:txBody>
                  <a:tcPr>
                    <a:solidFill>
                      <a:schemeClr val="accent5">
                        <a:lumMod val="20000"/>
                        <a:lumOff val="80000"/>
                      </a:schemeClr>
                    </a:solidFill>
                  </a:tcPr>
                </a:tc>
                <a:tc>
                  <a:txBody>
                    <a:bodyPr/>
                    <a:lstStyle/>
                    <a:p>
                      <a:pPr algn="r"/>
                      <a:r>
                        <a:rPr lang="nb-NO" sz="800" dirty="0" smtClean="0"/>
                        <a:t>30</a:t>
                      </a:r>
                      <a:endParaRPr lang="nb-NO" sz="800" dirty="0"/>
                    </a:p>
                  </a:txBody>
                  <a:tcPr>
                    <a:solidFill>
                      <a:schemeClr val="accent5">
                        <a:lumMod val="20000"/>
                        <a:lumOff val="80000"/>
                      </a:schemeClr>
                    </a:solidFill>
                  </a:tcPr>
                </a:tc>
                <a:tc>
                  <a:txBody>
                    <a:bodyPr/>
                    <a:lstStyle/>
                    <a:p>
                      <a:pPr algn="r"/>
                      <a:r>
                        <a:rPr lang="nb-NO" sz="800" dirty="0" smtClean="0"/>
                        <a:t>31</a:t>
                      </a:r>
                      <a:endParaRPr lang="nb-NO" sz="800" dirty="0"/>
                    </a:p>
                  </a:txBody>
                  <a:tcPr>
                    <a:solidFill>
                      <a:schemeClr val="accent5">
                        <a:lumMod val="20000"/>
                        <a:lumOff val="80000"/>
                      </a:schemeClr>
                    </a:solidFill>
                  </a:tcPr>
                </a:tc>
                <a:tc>
                  <a:txBody>
                    <a:bodyPr/>
                    <a:lstStyle/>
                    <a:p>
                      <a:pPr algn="r"/>
                      <a:endParaRPr lang="nb-NO" sz="800" dirty="0"/>
                    </a:p>
                  </a:txBody>
                  <a:tcPr>
                    <a:solidFill>
                      <a:schemeClr val="accent5">
                        <a:lumMod val="20000"/>
                        <a:lumOff val="80000"/>
                      </a:schemeClr>
                    </a:solidFill>
                  </a:tcPr>
                </a:tc>
                <a:tc>
                  <a:txBody>
                    <a:bodyPr/>
                    <a:lstStyle/>
                    <a:p>
                      <a:pPr algn="r"/>
                      <a:endParaRPr lang="nb-NO" sz="800" dirty="0"/>
                    </a:p>
                  </a:txBody>
                  <a:tcPr>
                    <a:solidFill>
                      <a:schemeClr val="accent5">
                        <a:lumMod val="20000"/>
                        <a:lumOff val="80000"/>
                      </a:schemeClr>
                    </a:solidFill>
                  </a:tcPr>
                </a:tc>
                <a:tc>
                  <a:txBody>
                    <a:bodyPr/>
                    <a:lstStyle/>
                    <a:p>
                      <a:pPr algn="r"/>
                      <a:endParaRPr lang="nb-NO" sz="800" dirty="0"/>
                    </a:p>
                  </a:txBody>
                  <a:tcPr>
                    <a:solidFill>
                      <a:schemeClr val="accent5">
                        <a:lumMod val="20000"/>
                        <a:lumOff val="80000"/>
                      </a:schemeClr>
                    </a:solidFill>
                  </a:tcPr>
                </a:tc>
                <a:tc>
                  <a:txBody>
                    <a:bodyPr/>
                    <a:lstStyle/>
                    <a:p>
                      <a:pPr algn="r"/>
                      <a:endParaRPr lang="nb-NO" sz="800" dirty="0"/>
                    </a:p>
                  </a:txBody>
                  <a:tcPr>
                    <a:solidFill>
                      <a:schemeClr val="accent5">
                        <a:lumMod val="20000"/>
                        <a:lumOff val="80000"/>
                      </a:schemeClr>
                    </a:solidFill>
                  </a:tcPr>
                </a:tc>
                <a:extLst>
                  <a:ext uri="{0D108BD9-81ED-4DB2-BD59-A6C34878D82A}">
                    <a16:rowId xmlns:a16="http://schemas.microsoft.com/office/drawing/2014/main" xmlns="" val="10006"/>
                  </a:ext>
                </a:extLst>
              </a:tr>
            </a:tbl>
          </a:graphicData>
        </a:graphic>
      </p:graphicFrame>
      <p:pic>
        <p:nvPicPr>
          <p:cNvPr id="6" name="Bild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719120" y="78981"/>
            <a:ext cx="1904139" cy="2538852"/>
          </a:xfrm>
          <a:prstGeom prst="rect">
            <a:avLst/>
          </a:prstGeom>
          <a:ln>
            <a:noFill/>
          </a:ln>
          <a:effectLst>
            <a:softEdge rad="112500"/>
          </a:effectLst>
        </p:spPr>
      </p:pic>
      <p:pic>
        <p:nvPicPr>
          <p:cNvPr id="5" name="Bilde 4">
            <a:extLst>
              <a:ext uri="{FF2B5EF4-FFF2-40B4-BE49-F238E27FC236}">
                <a16:creationId xmlns:a16="http://schemas.microsoft.com/office/drawing/2014/main" xmlns="" id="{5F4E0F9A-F049-43FE-A9F1-AF9429906D8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a:off x="419699" y="5657603"/>
            <a:ext cx="1645265" cy="2193686"/>
          </a:xfrm>
          <a:prstGeom prst="rect">
            <a:avLst/>
          </a:prstGeom>
          <a:ln>
            <a:noFill/>
          </a:ln>
          <a:effectLst>
            <a:softEdge rad="112500"/>
          </a:effectLst>
        </p:spPr>
      </p:pic>
    </p:spTree>
    <p:extLst>
      <p:ext uri="{BB962C8B-B14F-4D97-AF65-F5344CB8AC3E}">
        <p14:creationId xmlns:p14="http://schemas.microsoft.com/office/powerpoint/2010/main" val="373437475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sp>
        <p:nvSpPr>
          <p:cNvPr id="2" name="Tittel 1"/>
          <p:cNvSpPr>
            <a:spLocks noGrp="1"/>
          </p:cNvSpPr>
          <p:nvPr>
            <p:ph type="title"/>
          </p:nvPr>
        </p:nvSpPr>
        <p:spPr>
          <a:xfrm>
            <a:off x="341898" y="243982"/>
            <a:ext cx="9206877" cy="991852"/>
          </a:xfrm>
        </p:spPr>
        <p:txBody>
          <a:bodyPr/>
          <a:lstStyle/>
          <a:p>
            <a:pPr algn="ctr"/>
            <a:r>
              <a:rPr lang="nb-NO" dirty="0">
                <a:latin typeface="Ink Free" panose="03080402000500000000" pitchFamily="66" charset="0"/>
              </a:rPr>
              <a:t>SAMARBEID I BARNEHAGEN</a:t>
            </a:r>
          </a:p>
        </p:txBody>
      </p:sp>
      <p:sp>
        <p:nvSpPr>
          <p:cNvPr id="3" name="Plassholder for innhold 2"/>
          <p:cNvSpPr>
            <a:spLocks noGrp="1"/>
          </p:cNvSpPr>
          <p:nvPr>
            <p:ph sz="half" idx="1"/>
          </p:nvPr>
        </p:nvSpPr>
        <p:spPr>
          <a:xfrm>
            <a:off x="443620" y="1027604"/>
            <a:ext cx="7215612" cy="6124634"/>
          </a:xfrm>
        </p:spPr>
        <p:txBody>
          <a:bodyPr>
            <a:normAutofit lnSpcReduction="10000"/>
          </a:bodyPr>
          <a:lstStyle/>
          <a:p>
            <a:pPr marL="0" indent="0">
              <a:buNone/>
            </a:pPr>
            <a:r>
              <a:rPr lang="nb-NO" sz="1300" b="1" dirty="0">
                <a:solidFill>
                  <a:schemeClr val="tx1"/>
                </a:solidFill>
                <a:latin typeface="Ink Free" panose="03080402000500000000" pitchFamily="66" charset="0"/>
              </a:rPr>
              <a:t>Samarbeid mellom barnehagen og hjemmet:</a:t>
            </a:r>
          </a:p>
          <a:p>
            <a:pPr marL="0" indent="0">
              <a:buNone/>
            </a:pPr>
            <a:r>
              <a:rPr lang="nb-NO" sz="1300" dirty="0">
                <a:solidFill>
                  <a:schemeClr val="tx1"/>
                </a:solidFill>
                <a:latin typeface="Ink Free" panose="03080402000500000000" pitchFamily="66" charset="0"/>
              </a:rPr>
              <a:t>«Barnehagen skal i samarbeid og forståelse med hjemmet ivareta barnas behov for omsorg og lek, og fremme læring og danning som grunnlag for allsidig utvikling» </a:t>
            </a:r>
            <a:r>
              <a:rPr lang="nb-NO" sz="1300" dirty="0" err="1">
                <a:solidFill>
                  <a:schemeClr val="tx1"/>
                </a:solidFill>
                <a:latin typeface="Ink Free" panose="03080402000500000000" pitchFamily="66" charset="0"/>
              </a:rPr>
              <a:t>jf</a:t>
            </a:r>
            <a:r>
              <a:rPr lang="nb-NO" sz="1300" dirty="0">
                <a:solidFill>
                  <a:schemeClr val="tx1"/>
                </a:solidFill>
                <a:latin typeface="Ink Free" panose="03080402000500000000" pitchFamily="66" charset="0"/>
              </a:rPr>
              <a:t> barnehageloven §1. Barnehagen skal ivareta foreldrenes rett til medvirkning og skal alltid ha barnets beste som mål.</a:t>
            </a:r>
          </a:p>
          <a:p>
            <a:pPr marL="0" indent="0">
              <a:buNone/>
            </a:pPr>
            <a:r>
              <a:rPr lang="nb-NO" sz="1300" dirty="0">
                <a:solidFill>
                  <a:schemeClr val="tx1"/>
                </a:solidFill>
                <a:latin typeface="Ink Free" panose="03080402000500000000" pitchFamily="66" charset="0"/>
              </a:rPr>
              <a:t>Barnehagen ønsker seg et nært samarbeid med hjemmet, der alle får muligheten til å være med å medvirke. For å få til dette ser vi på den daglige kontakten ved bringe og hentesituasjonen som viktig. Vi ønsker at dere tar kontakt ved behov. Det vil bli holdt foreldremøte, og foreldresamtaler i løpet av året. </a:t>
            </a:r>
            <a:r>
              <a:rPr lang="nb-NO" sz="1300" dirty="0" smtClean="0">
                <a:solidFill>
                  <a:schemeClr val="tx1"/>
                </a:solidFill>
                <a:latin typeface="Ink Free" panose="03080402000500000000" pitchFamily="66" charset="0"/>
              </a:rPr>
              <a:t>Dersom </a:t>
            </a:r>
            <a:r>
              <a:rPr lang="nb-NO" sz="1300" dirty="0" smtClean="0">
                <a:latin typeface="Ink Free" panose="03080402000500000000" pitchFamily="66" charset="0"/>
              </a:rPr>
              <a:t>det oppstår utfordringer av ulike slag, har vi også ekstra foreldresamtaler for å opprettholde godt samarbeid, og felles rutiner frem til utfordringene som har oppstått forsvinner.</a:t>
            </a:r>
          </a:p>
          <a:p>
            <a:pPr marL="0" indent="0">
              <a:buNone/>
            </a:pPr>
            <a:r>
              <a:rPr lang="nb-NO" sz="1300" dirty="0" smtClean="0">
                <a:latin typeface="Ink Free" panose="03080402000500000000" pitchFamily="66" charset="0"/>
              </a:rPr>
              <a:t>Vi arrangerer også</a:t>
            </a:r>
            <a:r>
              <a:rPr lang="nb-NO" sz="1300" dirty="0" smtClean="0">
                <a:solidFill>
                  <a:schemeClr val="tx1"/>
                </a:solidFill>
                <a:latin typeface="Ink Free" panose="03080402000500000000" pitchFamily="66" charset="0"/>
              </a:rPr>
              <a:t> </a:t>
            </a:r>
            <a:r>
              <a:rPr lang="nb-NO" sz="1300" dirty="0">
                <a:solidFill>
                  <a:schemeClr val="tx1"/>
                </a:solidFill>
                <a:latin typeface="Ink Free" panose="03080402000500000000" pitchFamily="66" charset="0"/>
              </a:rPr>
              <a:t>med jevne </a:t>
            </a:r>
            <a:r>
              <a:rPr lang="nb-NO" sz="1300" dirty="0" smtClean="0">
                <a:solidFill>
                  <a:schemeClr val="tx1"/>
                </a:solidFill>
                <a:latin typeface="Ink Free" panose="03080402000500000000" pitchFamily="66" charset="0"/>
              </a:rPr>
              <a:t>mellomrom </a:t>
            </a:r>
            <a:r>
              <a:rPr lang="nb-NO" sz="1300" dirty="0" smtClean="0">
                <a:solidFill>
                  <a:schemeClr val="tx1"/>
                </a:solidFill>
                <a:latin typeface="Ink Free" panose="03080402000500000000" pitchFamily="66" charset="0"/>
              </a:rPr>
              <a:t>dugnader. </a:t>
            </a:r>
            <a:r>
              <a:rPr lang="nb-NO" sz="1300" dirty="0">
                <a:solidFill>
                  <a:schemeClr val="tx1"/>
                </a:solidFill>
                <a:latin typeface="Ink Free" panose="03080402000500000000" pitchFamily="66" charset="0"/>
              </a:rPr>
              <a:t>Lucia, </a:t>
            </a:r>
            <a:r>
              <a:rPr lang="nb-NO" sz="1300" dirty="0" smtClean="0">
                <a:latin typeface="Ink Free" panose="03080402000500000000" pitchFamily="66" charset="0"/>
              </a:rPr>
              <a:t>påskefrokost, og barnehagens bursdag er noen </a:t>
            </a:r>
            <a:r>
              <a:rPr lang="nb-NO" sz="1300" dirty="0" smtClean="0">
                <a:solidFill>
                  <a:schemeClr val="tx1"/>
                </a:solidFill>
                <a:latin typeface="Ink Free" panose="03080402000500000000" pitchFamily="66" charset="0"/>
              </a:rPr>
              <a:t>arrangementer dere også blir bedt på.</a:t>
            </a:r>
            <a:endParaRPr lang="nb-NO" sz="1300" dirty="0">
              <a:solidFill>
                <a:schemeClr val="tx1"/>
              </a:solidFill>
              <a:latin typeface="Ink Free" panose="03080402000500000000" pitchFamily="66" charset="0"/>
            </a:endParaRPr>
          </a:p>
          <a:p>
            <a:pPr marL="0" indent="0">
              <a:buNone/>
            </a:pPr>
            <a:r>
              <a:rPr lang="nb-NO" sz="1300" b="1" dirty="0">
                <a:solidFill>
                  <a:schemeClr val="tx1"/>
                </a:solidFill>
                <a:latin typeface="Ink Free" panose="03080402000500000000" pitchFamily="66" charset="0"/>
              </a:rPr>
              <a:t>Samarbeid med andre </a:t>
            </a:r>
            <a:r>
              <a:rPr lang="nb-NO" sz="1300" b="1" dirty="0" smtClean="0">
                <a:solidFill>
                  <a:schemeClr val="tx1"/>
                </a:solidFill>
                <a:latin typeface="Ink Free" panose="03080402000500000000" pitchFamily="66" charset="0"/>
              </a:rPr>
              <a:t>instanser</a:t>
            </a:r>
            <a:r>
              <a:rPr lang="nb-NO" sz="1300" b="1" dirty="0">
                <a:solidFill>
                  <a:schemeClr val="tx1"/>
                </a:solidFill>
                <a:latin typeface="Ink Free" panose="03080402000500000000" pitchFamily="66" charset="0"/>
              </a:rPr>
              <a:t>:</a:t>
            </a:r>
          </a:p>
          <a:p>
            <a:pPr marL="0" indent="0">
              <a:buNone/>
            </a:pPr>
            <a:r>
              <a:rPr lang="nb-NO" sz="1300" dirty="0">
                <a:solidFill>
                  <a:schemeClr val="tx1"/>
                </a:solidFill>
                <a:latin typeface="Ink Free" panose="03080402000500000000" pitchFamily="66" charset="0"/>
              </a:rPr>
              <a:t>Vi har et tett samarbeid med blant annet </a:t>
            </a:r>
            <a:r>
              <a:rPr lang="nb-NO" sz="1300" dirty="0" err="1">
                <a:solidFill>
                  <a:schemeClr val="tx1"/>
                </a:solidFill>
                <a:latin typeface="Ink Free" panose="03080402000500000000" pitchFamily="66" charset="0"/>
              </a:rPr>
              <a:t>Neskollen</a:t>
            </a:r>
            <a:r>
              <a:rPr lang="nb-NO" sz="1300" dirty="0">
                <a:solidFill>
                  <a:schemeClr val="tx1"/>
                </a:solidFill>
                <a:latin typeface="Ink Free" panose="03080402000500000000" pitchFamily="66" charset="0"/>
              </a:rPr>
              <a:t> skole, </a:t>
            </a:r>
            <a:r>
              <a:rPr lang="nb-NO" sz="1300" dirty="0" err="1">
                <a:solidFill>
                  <a:schemeClr val="tx1"/>
                </a:solidFill>
                <a:latin typeface="Ink Free" panose="03080402000500000000" pitchFamily="66" charset="0"/>
              </a:rPr>
              <a:t>Hvam</a:t>
            </a:r>
            <a:r>
              <a:rPr lang="nb-NO" sz="1300" dirty="0">
                <a:solidFill>
                  <a:schemeClr val="tx1"/>
                </a:solidFill>
                <a:latin typeface="Ink Free" panose="03080402000500000000" pitchFamily="66" charset="0"/>
              </a:rPr>
              <a:t> videregående, pedagogisk tjeneste, biblioteket, svømmehallen, helsestasjonen, familiens hus og barneverntjenesten. Skolestarterne har flere besøksdager på skolen og blir kjent med klasserommet og </a:t>
            </a:r>
            <a:r>
              <a:rPr lang="nb-NO" sz="1300" dirty="0" smtClean="0">
                <a:solidFill>
                  <a:schemeClr val="tx1"/>
                </a:solidFill>
                <a:latin typeface="Ink Free" panose="03080402000500000000" pitchFamily="66" charset="0"/>
              </a:rPr>
              <a:t>nærmiljøet rundt skolen samt skolegården </a:t>
            </a:r>
            <a:r>
              <a:rPr lang="nb-NO" sz="1300" dirty="0">
                <a:solidFill>
                  <a:schemeClr val="tx1"/>
                </a:solidFill>
                <a:latin typeface="Ink Free" panose="03080402000500000000" pitchFamily="66" charset="0"/>
              </a:rPr>
              <a:t>før skolestart. </a:t>
            </a:r>
            <a:r>
              <a:rPr lang="nb-NO" sz="1300" dirty="0" smtClean="0">
                <a:solidFill>
                  <a:schemeClr val="tx1"/>
                </a:solidFill>
                <a:latin typeface="Ink Free" panose="03080402000500000000" pitchFamily="66" charset="0"/>
              </a:rPr>
              <a:t>Hvert år har skolestarterne også svømming/vanntilvenning på høsthalvåret for å bli så trygg i vannet som mulig til skolestart.</a:t>
            </a:r>
            <a:endParaRPr lang="nb-NO" sz="1300" dirty="0">
              <a:solidFill>
                <a:schemeClr val="tx1"/>
              </a:solidFill>
              <a:latin typeface="Ink Free" panose="03080402000500000000" pitchFamily="66" charset="0"/>
            </a:endParaRPr>
          </a:p>
          <a:p>
            <a:pPr marL="0" indent="0">
              <a:buNone/>
            </a:pPr>
            <a:r>
              <a:rPr lang="nb-NO" sz="1300" b="1" dirty="0">
                <a:solidFill>
                  <a:schemeClr val="tx1"/>
                </a:solidFill>
                <a:latin typeface="Ink Free" panose="03080402000500000000" pitchFamily="66" charset="0"/>
              </a:rPr>
              <a:t>Personalsamarbeid:</a:t>
            </a:r>
          </a:p>
          <a:p>
            <a:pPr marL="0" indent="0">
              <a:buNone/>
            </a:pPr>
            <a:r>
              <a:rPr lang="nb-NO" sz="1300" dirty="0">
                <a:solidFill>
                  <a:schemeClr val="tx1"/>
                </a:solidFill>
                <a:latin typeface="Ink Free" panose="03080402000500000000" pitchFamily="66" charset="0"/>
              </a:rPr>
              <a:t>Personalet har 5 planleggingsdager i året, samt jevnlige gruppemøter og ledermøter. Vi har </a:t>
            </a:r>
            <a:r>
              <a:rPr lang="nb-NO" sz="1300" dirty="0" smtClean="0">
                <a:solidFill>
                  <a:schemeClr val="tx1"/>
                </a:solidFill>
                <a:latin typeface="Ink Free" panose="03080402000500000000" pitchFamily="66" charset="0"/>
              </a:rPr>
              <a:t>også </a:t>
            </a:r>
            <a:r>
              <a:rPr lang="nb-NO" sz="1300" dirty="0">
                <a:solidFill>
                  <a:schemeClr val="tx1"/>
                </a:solidFill>
                <a:latin typeface="Ink Free" panose="03080402000500000000" pitchFamily="66" charset="0"/>
              </a:rPr>
              <a:t>personalmøter på kveldstid med fokus på faglig </a:t>
            </a:r>
            <a:r>
              <a:rPr lang="nb-NO" sz="1300" dirty="0" smtClean="0">
                <a:solidFill>
                  <a:schemeClr val="tx1"/>
                </a:solidFill>
                <a:latin typeface="Ink Free" panose="03080402000500000000" pitchFamily="66" charset="0"/>
              </a:rPr>
              <a:t>utvikling.</a:t>
            </a:r>
            <a:endParaRPr lang="nb-NO" sz="1300" dirty="0">
              <a:solidFill>
                <a:schemeClr val="tx1"/>
              </a:solidFill>
              <a:latin typeface="Ink Free" panose="03080402000500000000" pitchFamily="66" charset="0"/>
            </a:endParaRPr>
          </a:p>
          <a:p>
            <a:pPr marL="0" indent="0">
              <a:buNone/>
            </a:pPr>
            <a:r>
              <a:rPr lang="nb-NO" sz="1300" dirty="0">
                <a:solidFill>
                  <a:schemeClr val="tx1"/>
                </a:solidFill>
                <a:latin typeface="Ink Free" panose="03080402000500000000" pitchFamily="66" charset="0"/>
              </a:rPr>
              <a:t>Planleggingsdagene blir brukt til å planlegge barnehagens innhold og tilpasning/kurs for personalet. </a:t>
            </a:r>
            <a:r>
              <a:rPr lang="nb-NO" sz="1300" dirty="0" smtClean="0">
                <a:solidFill>
                  <a:schemeClr val="tx1"/>
                </a:solidFill>
                <a:latin typeface="Ink Free" panose="03080402000500000000" pitchFamily="66" charset="0"/>
              </a:rPr>
              <a:t>Vi samarbeider med andre instanser i kommunen når det gjelder kompetansetilpasning og kurs.</a:t>
            </a:r>
          </a:p>
          <a:p>
            <a:pPr marL="0" indent="0">
              <a:buNone/>
            </a:pPr>
            <a:r>
              <a:rPr lang="nb-NO" sz="1300" b="1" dirty="0" smtClean="0">
                <a:latin typeface="Ink Free" panose="03080402000500000000" pitchFamily="66" charset="0"/>
              </a:rPr>
              <a:t>Dette barnehageåret vil personalet ha ekstra faglig fokus på følgende:</a:t>
            </a:r>
          </a:p>
          <a:p>
            <a:pPr>
              <a:buFont typeface="Arial" panose="020B0604020202020204" pitchFamily="34" charset="0"/>
              <a:buChar char="•"/>
            </a:pPr>
            <a:r>
              <a:rPr lang="nb-NO" sz="1300" dirty="0" smtClean="0">
                <a:latin typeface="Ink Free" panose="03080402000500000000" pitchFamily="66" charset="0"/>
              </a:rPr>
              <a:t>Psykososialt </a:t>
            </a:r>
            <a:r>
              <a:rPr lang="nb-NO" sz="1300" dirty="0">
                <a:latin typeface="Ink Free" panose="03080402000500000000" pitchFamily="66" charset="0"/>
              </a:rPr>
              <a:t>barnehagemiljø	* </a:t>
            </a:r>
            <a:r>
              <a:rPr lang="nb-NO" sz="1300" dirty="0" smtClean="0">
                <a:latin typeface="Ink Free" panose="03080402000500000000" pitchFamily="66" charset="0"/>
              </a:rPr>
              <a:t>natur og miljø</a:t>
            </a:r>
            <a:r>
              <a:rPr lang="nb-NO" sz="1300" dirty="0">
                <a:latin typeface="Ink Free" panose="03080402000500000000" pitchFamily="66" charset="0"/>
              </a:rPr>
              <a:t>	</a:t>
            </a:r>
          </a:p>
          <a:p>
            <a:pPr>
              <a:buFont typeface="Arial" panose="020B0604020202020204" pitchFamily="34" charset="0"/>
              <a:buChar char="•"/>
            </a:pPr>
            <a:r>
              <a:rPr lang="nb-NO" sz="1300" dirty="0" smtClean="0">
                <a:latin typeface="Ink Free" panose="03080402000500000000" pitchFamily="66" charset="0"/>
              </a:rPr>
              <a:t>*psykisk vold mot barn	</a:t>
            </a:r>
            <a:r>
              <a:rPr lang="nb-NO" sz="1300" dirty="0">
                <a:latin typeface="Ink Free" panose="03080402000500000000" pitchFamily="66" charset="0"/>
              </a:rPr>
              <a:t>	* </a:t>
            </a:r>
            <a:r>
              <a:rPr lang="nb-NO" sz="1300" dirty="0" smtClean="0">
                <a:latin typeface="Ink Free" panose="03080402000500000000" pitchFamily="66" charset="0"/>
              </a:rPr>
              <a:t>Tegn til tale</a:t>
            </a:r>
            <a:endParaRPr lang="nb-NO" sz="1300" dirty="0">
              <a:latin typeface="Ink Free" panose="03080402000500000000" pitchFamily="66" charset="0"/>
            </a:endParaRPr>
          </a:p>
          <a:p>
            <a:pPr>
              <a:buFont typeface="Arial" panose="020B0604020202020204" pitchFamily="34" charset="0"/>
              <a:buChar char="•"/>
            </a:pPr>
            <a:endParaRPr lang="nb-NO" sz="1300" dirty="0">
              <a:solidFill>
                <a:schemeClr val="tx1"/>
              </a:solidFill>
              <a:latin typeface="Ink Free" panose="03080402000500000000" pitchFamily="66" charset="0"/>
            </a:endParaRPr>
          </a:p>
          <a:p>
            <a:pPr marL="0" indent="0">
              <a:buNone/>
            </a:pPr>
            <a:endParaRPr lang="nb-NO" sz="1300" dirty="0">
              <a:solidFill>
                <a:srgbClr val="FF0000"/>
              </a:solidFill>
            </a:endParaRPr>
          </a:p>
          <a:p>
            <a:pPr marL="0" indent="0">
              <a:buNone/>
            </a:pPr>
            <a:endParaRPr lang="nb-NO" sz="1300" dirty="0">
              <a:solidFill>
                <a:srgbClr val="FF0000"/>
              </a:solidFill>
            </a:endParaRPr>
          </a:p>
          <a:p>
            <a:pPr marL="0" indent="0">
              <a:buNone/>
            </a:pPr>
            <a:endParaRPr lang="nb-NO" dirty="0">
              <a:solidFill>
                <a:schemeClr val="tx1"/>
              </a:solidFill>
            </a:endParaRPr>
          </a:p>
        </p:txBody>
      </p:sp>
      <p:pic>
        <p:nvPicPr>
          <p:cNvPr id="4" name="Bild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59232" y="2627187"/>
            <a:ext cx="2676158" cy="3568210"/>
          </a:xfrm>
          <a:prstGeom prst="rect">
            <a:avLst/>
          </a:prstGeom>
        </p:spPr>
      </p:pic>
    </p:spTree>
    <p:extLst>
      <p:ext uri="{BB962C8B-B14F-4D97-AF65-F5344CB8AC3E}">
        <p14:creationId xmlns:p14="http://schemas.microsoft.com/office/powerpoint/2010/main" val="162968232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sp>
        <p:nvSpPr>
          <p:cNvPr id="2" name="Tittel 1"/>
          <p:cNvSpPr>
            <a:spLocks noGrp="1"/>
          </p:cNvSpPr>
          <p:nvPr>
            <p:ph type="title"/>
          </p:nvPr>
        </p:nvSpPr>
        <p:spPr>
          <a:xfrm>
            <a:off x="1445962" y="465744"/>
            <a:ext cx="7664415" cy="1679928"/>
          </a:xfrm>
        </p:spPr>
        <p:txBody>
          <a:bodyPr>
            <a:normAutofit/>
          </a:bodyPr>
          <a:lstStyle/>
          <a:p>
            <a:pPr algn="ctr"/>
            <a:r>
              <a:rPr lang="nb-NO" sz="3600" dirty="0">
                <a:latin typeface="Ink Free" panose="03080402000500000000" pitchFamily="66" charset="0"/>
              </a:rPr>
              <a:t>BARNEHAGENS </a:t>
            </a:r>
            <a:r>
              <a:rPr lang="nb-NO" sz="3600" dirty="0" smtClean="0">
                <a:latin typeface="Ink Free" panose="03080402000500000000" pitchFamily="66" charset="0"/>
              </a:rPr>
              <a:t>FORMÅL, </a:t>
            </a:r>
            <a:r>
              <a:rPr lang="nb-NO" sz="3600" dirty="0">
                <a:latin typeface="Ink Free" panose="03080402000500000000" pitchFamily="66" charset="0"/>
              </a:rPr>
              <a:t>VERDIGRUNNLAG OG OPPGAVER</a:t>
            </a:r>
          </a:p>
        </p:txBody>
      </p:sp>
      <p:sp>
        <p:nvSpPr>
          <p:cNvPr id="4" name="Rektangel 3"/>
          <p:cNvSpPr/>
          <p:nvPr/>
        </p:nvSpPr>
        <p:spPr>
          <a:xfrm>
            <a:off x="1222217" y="2299581"/>
            <a:ext cx="8111904" cy="4401205"/>
          </a:xfrm>
          <a:prstGeom prst="rect">
            <a:avLst/>
          </a:prstGeom>
        </p:spPr>
        <p:txBody>
          <a:bodyPr wrap="square">
            <a:spAutoFit/>
          </a:bodyPr>
          <a:lstStyle/>
          <a:p>
            <a:pPr lvl="0" defTabSz="1007943">
              <a:buClr>
                <a:prstClr val="black">
                  <a:lumMod val="85000"/>
                  <a:lumOff val="15000"/>
                </a:prstClr>
              </a:buClr>
            </a:pPr>
            <a:r>
              <a:rPr lang="nb-NO" sz="1400" spc="88" dirty="0">
                <a:solidFill>
                  <a:prstClr val="black"/>
                </a:solidFill>
                <a:latin typeface="Ink Free" panose="03080402000500000000" pitchFamily="66" charset="0"/>
              </a:rPr>
              <a:t>Barnehagens verdigrunnlag skal formidles, praktiseres og oppleves i alle deler av barnehagehverdagen. Lek, omsorg, læring og danning skal sees i sammenheng (Rammeplan for </a:t>
            </a:r>
            <a:r>
              <a:rPr lang="nb-NO" sz="1400" spc="88" dirty="0" smtClean="0">
                <a:solidFill>
                  <a:prstClr val="black"/>
                </a:solidFill>
                <a:latin typeface="Ink Free" panose="03080402000500000000" pitchFamily="66" charset="0"/>
              </a:rPr>
              <a:t>barnehagen, </a:t>
            </a:r>
            <a:r>
              <a:rPr lang="nb-NO" sz="1400" spc="88" dirty="0">
                <a:solidFill>
                  <a:prstClr val="black"/>
                </a:solidFill>
                <a:latin typeface="Ink Free" panose="03080402000500000000" pitchFamily="66" charset="0"/>
              </a:rPr>
              <a:t>2017)</a:t>
            </a:r>
          </a:p>
          <a:p>
            <a:pPr lvl="0" defTabSz="1007943">
              <a:buClr>
                <a:prstClr val="black">
                  <a:lumMod val="85000"/>
                  <a:lumOff val="15000"/>
                </a:prstClr>
              </a:buClr>
            </a:pPr>
            <a:r>
              <a:rPr lang="nb-NO" sz="1400" spc="88" dirty="0">
                <a:solidFill>
                  <a:prstClr val="black"/>
                </a:solidFill>
                <a:latin typeface="Ink Free" panose="03080402000500000000" pitchFamily="66" charset="0"/>
              </a:rPr>
              <a:t>Vi i barnehagen skal møte barna med tillit, respekt, og anerkjenne barndommens egenverdi. Vi skal gi rom for at barn får medvirke i fellesskapet og fremme demokrati, mangfold, gjensidig respekt, likestilling, bærekraftig utvikling livsmestring og helse.</a:t>
            </a:r>
          </a:p>
          <a:p>
            <a:pPr lvl="0" defTabSz="1007943">
              <a:buClr>
                <a:prstClr val="black">
                  <a:lumMod val="85000"/>
                  <a:lumOff val="15000"/>
                </a:prstClr>
              </a:buClr>
            </a:pPr>
            <a:r>
              <a:rPr lang="nb-NO" sz="1400" spc="88" dirty="0">
                <a:solidFill>
                  <a:prstClr val="black"/>
                </a:solidFill>
                <a:latin typeface="Ink Free" panose="03080402000500000000" pitchFamily="66" charset="0"/>
              </a:rPr>
              <a:t>Vi skal bidra til trivsel og glede i lek og læring, samt være et miljø der utfordringer og trygghet har et fellesskap.</a:t>
            </a:r>
          </a:p>
          <a:p>
            <a:pPr lvl="0" defTabSz="1007943">
              <a:buClr>
                <a:prstClr val="black">
                  <a:lumMod val="85000"/>
                  <a:lumOff val="15000"/>
                </a:prstClr>
              </a:buClr>
            </a:pPr>
            <a:r>
              <a:rPr lang="nb-NO" sz="1400" spc="88" dirty="0">
                <a:solidFill>
                  <a:prstClr val="black"/>
                </a:solidFill>
                <a:latin typeface="Ink Free" panose="03080402000500000000" pitchFamily="66" charset="0"/>
              </a:rPr>
              <a:t>Vi skal ta vare på barna som enkeltindivid, og hjelpe de med å fremme sin egen identitet. Likestilling mellom kjønnene gjenspeiles i barnehagens pedagogikk. Vi skal hjelpe barn til å skape et likestilt samfunn uavhengig av kjønn, funksjonsevne, seksuell orientering, kjønnsidentitet og kjønnsuttrykk, etnisitet, kultur, sosial status, språk, religion og livssyn. (Rammeplanen for barnehager, 2017).</a:t>
            </a:r>
          </a:p>
          <a:p>
            <a:pPr lvl="0" defTabSz="1007943">
              <a:buClr>
                <a:prstClr val="black">
                  <a:lumMod val="85000"/>
                  <a:lumOff val="15000"/>
                </a:prstClr>
              </a:buClr>
            </a:pPr>
            <a:endParaRPr lang="nb-NO" sz="1400" spc="88" dirty="0" smtClean="0">
              <a:solidFill>
                <a:prstClr val="black"/>
              </a:solidFill>
              <a:latin typeface="Ink Free" panose="03080402000500000000" pitchFamily="66" charset="0"/>
            </a:endParaRPr>
          </a:p>
          <a:p>
            <a:pPr lvl="0" defTabSz="1007943">
              <a:buClr>
                <a:prstClr val="black">
                  <a:lumMod val="85000"/>
                  <a:lumOff val="15000"/>
                </a:prstClr>
              </a:buClr>
            </a:pPr>
            <a:r>
              <a:rPr lang="nb-NO" sz="1400" spc="88" dirty="0" smtClean="0">
                <a:solidFill>
                  <a:prstClr val="black"/>
                </a:solidFill>
                <a:latin typeface="Ink Free" panose="03080402000500000000" pitchFamily="66" charset="0"/>
              </a:rPr>
              <a:t>Tomteråsen </a:t>
            </a:r>
            <a:r>
              <a:rPr lang="nb-NO" sz="1400" spc="88" dirty="0">
                <a:solidFill>
                  <a:prstClr val="black"/>
                </a:solidFill>
                <a:latin typeface="Ink Free" panose="03080402000500000000" pitchFamily="66" charset="0"/>
              </a:rPr>
              <a:t>Barnehage SA er en livssynsnøytral barnehage. Dette innebærer at </a:t>
            </a:r>
            <a:r>
              <a:rPr lang="nb-NO" sz="1400" spc="88" dirty="0" smtClean="0">
                <a:solidFill>
                  <a:prstClr val="black"/>
                </a:solidFill>
                <a:latin typeface="Ink Free" panose="03080402000500000000" pitchFamily="66" charset="0"/>
              </a:rPr>
              <a:t>barnehagen </a:t>
            </a:r>
            <a:r>
              <a:rPr lang="nb-NO" sz="1400" spc="88" dirty="0">
                <a:solidFill>
                  <a:prstClr val="black"/>
                </a:solidFill>
                <a:latin typeface="Ink Free" panose="03080402000500000000" pitchFamily="66" charset="0"/>
              </a:rPr>
              <a:t>ikke følger noe spesifikt livssyn. Barnehagen trekker inn norske tradisjoner ved høytider som jul og påske. Det kristne livssyn vil da bli presentert som en del av vår kulturarv. Andre religioner sin høytid vil bli presentert og trukket inn i barnehagen på lik linje, dersom dette ønskes (s 9 i barnehagens vedtekter</a:t>
            </a:r>
            <a:r>
              <a:rPr lang="nb-NO" sz="1400" spc="88" dirty="0" smtClean="0">
                <a:solidFill>
                  <a:prstClr val="black"/>
                </a:solidFill>
                <a:latin typeface="Ink Free" panose="03080402000500000000" pitchFamily="66" charset="0"/>
              </a:rPr>
              <a:t>).</a:t>
            </a:r>
            <a:endParaRPr lang="nb-NO" sz="1400" spc="88" dirty="0">
              <a:solidFill>
                <a:prstClr val="black"/>
              </a:solidFill>
              <a:latin typeface="Ink Free" panose="03080402000500000000" pitchFamily="66" charset="0"/>
            </a:endParaRPr>
          </a:p>
          <a:p>
            <a:pPr lvl="0" defTabSz="1007943">
              <a:buClr>
                <a:prstClr val="black">
                  <a:lumMod val="85000"/>
                  <a:lumOff val="15000"/>
                </a:prstClr>
              </a:buClr>
            </a:pPr>
            <a:endParaRPr lang="nb-NO" sz="1400" spc="88" dirty="0">
              <a:solidFill>
                <a:prstClr val="black"/>
              </a:solidFill>
            </a:endParaRPr>
          </a:p>
        </p:txBody>
      </p:sp>
    </p:spTree>
    <p:extLst>
      <p:ext uri="{BB962C8B-B14F-4D97-AF65-F5344CB8AC3E}">
        <p14:creationId xmlns:p14="http://schemas.microsoft.com/office/powerpoint/2010/main" val="38732339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sp>
        <p:nvSpPr>
          <p:cNvPr id="2" name="Tittel 1"/>
          <p:cNvSpPr>
            <a:spLocks noGrp="1"/>
          </p:cNvSpPr>
          <p:nvPr>
            <p:ph type="title"/>
          </p:nvPr>
        </p:nvSpPr>
        <p:spPr>
          <a:xfrm>
            <a:off x="651849" y="233793"/>
            <a:ext cx="9514672" cy="1311812"/>
          </a:xfrm>
        </p:spPr>
        <p:txBody>
          <a:bodyPr>
            <a:normAutofit/>
          </a:bodyPr>
          <a:lstStyle/>
          <a:p>
            <a:r>
              <a:rPr lang="nb-NO" sz="4200" dirty="0" smtClean="0">
                <a:latin typeface="Ink Free" panose="03080402000500000000" pitchFamily="66" charset="0"/>
              </a:rPr>
              <a:t>BARNEHAGENS SAMMFUNNSMANDAT</a:t>
            </a:r>
            <a:endParaRPr lang="nb-NO" sz="4200" dirty="0">
              <a:latin typeface="Ink Free" panose="03080402000500000000" pitchFamily="66" charset="0"/>
            </a:endParaRPr>
          </a:p>
        </p:txBody>
      </p:sp>
      <p:sp>
        <p:nvSpPr>
          <p:cNvPr id="3" name="Plassholder for innhold 2"/>
          <p:cNvSpPr>
            <a:spLocks noGrp="1"/>
          </p:cNvSpPr>
          <p:nvPr>
            <p:ph idx="1"/>
          </p:nvPr>
        </p:nvSpPr>
        <p:spPr>
          <a:xfrm>
            <a:off x="846570" y="1427910"/>
            <a:ext cx="8984974" cy="3207461"/>
          </a:xfrm>
        </p:spPr>
        <p:txBody>
          <a:bodyPr>
            <a:normAutofit/>
          </a:bodyPr>
          <a:lstStyle/>
          <a:p>
            <a:pPr marL="0" indent="0">
              <a:buNone/>
            </a:pPr>
            <a:r>
              <a:rPr lang="nb-NO" dirty="0">
                <a:solidFill>
                  <a:schemeClr val="tx1"/>
                </a:solidFill>
                <a:latin typeface="Ink Free" panose="03080402000500000000" pitchFamily="66" charset="0"/>
              </a:rPr>
              <a:t>«Barnehagens samfunnsmandat er å tilby barn under opplæringspliktig alder et omsorgs- og læringsmiljø som er til barns beste. Den skal både være en pedagogisk </a:t>
            </a:r>
            <a:r>
              <a:rPr lang="nb-NO" dirty="0" smtClean="0">
                <a:solidFill>
                  <a:schemeClr val="tx1"/>
                </a:solidFill>
                <a:latin typeface="Ink Free" panose="03080402000500000000" pitchFamily="66" charset="0"/>
              </a:rPr>
              <a:t>virksomhet, </a:t>
            </a:r>
            <a:r>
              <a:rPr lang="nb-NO" dirty="0">
                <a:solidFill>
                  <a:schemeClr val="tx1"/>
                </a:solidFill>
                <a:latin typeface="Ink Free" panose="03080402000500000000" pitchFamily="66" charset="0"/>
              </a:rPr>
              <a:t>og et velferdstilbud for småbarnsforeldre.</a:t>
            </a:r>
          </a:p>
          <a:p>
            <a:pPr marL="0" indent="0">
              <a:buNone/>
            </a:pPr>
            <a:r>
              <a:rPr lang="nb-NO" dirty="0">
                <a:solidFill>
                  <a:schemeClr val="tx1"/>
                </a:solidFill>
                <a:latin typeface="Ink Free" panose="03080402000500000000" pitchFamily="66" charset="0"/>
              </a:rPr>
              <a:t>Når noen gis et mandat innebærer det at det gis, innenfor et definert område, en fullmakt til å bestyre og bestemme saker som angår dette området. Samfunnsmandat kan derfor forstås som en fullmakt samfunnet gir barnehagen til å bestyre, påvirke eller forvalte noe som samfunnet ønsker skal forvaltes». </a:t>
            </a:r>
            <a:r>
              <a:rPr lang="nb-NO" dirty="0" smtClean="0">
                <a:latin typeface="Ink Free" panose="03080402000500000000" pitchFamily="66" charset="0"/>
              </a:rPr>
              <a:t>statsforvalteren</a:t>
            </a:r>
            <a:r>
              <a:rPr lang="nb-NO" dirty="0" smtClean="0">
                <a:solidFill>
                  <a:schemeClr val="tx1"/>
                </a:solidFill>
                <a:latin typeface="Ink Free" panose="03080402000500000000" pitchFamily="66" charset="0"/>
              </a:rPr>
              <a:t>.no</a:t>
            </a:r>
            <a:endParaRPr lang="nb-NO" dirty="0">
              <a:solidFill>
                <a:schemeClr val="tx1"/>
              </a:solidFill>
              <a:latin typeface="Ink Free" panose="03080402000500000000" pitchFamily="66" charset="0"/>
            </a:endParaRPr>
          </a:p>
          <a:p>
            <a:pPr marL="0" indent="0">
              <a:buNone/>
            </a:pPr>
            <a:endParaRPr lang="nb-NO" dirty="0">
              <a:solidFill>
                <a:schemeClr val="tx1"/>
              </a:solidFill>
            </a:endParaRPr>
          </a:p>
        </p:txBody>
      </p:sp>
      <p:pic>
        <p:nvPicPr>
          <p:cNvPr id="4" name="Bilde 3">
            <a:extLst>
              <a:ext uri="{FF2B5EF4-FFF2-40B4-BE49-F238E27FC236}">
                <a16:creationId xmlns:a16="http://schemas.microsoft.com/office/drawing/2014/main" xmlns="" id="{2D914975-E588-4DAE-A768-58F75E57247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83517" y="4048005"/>
            <a:ext cx="2267063" cy="3022752"/>
          </a:xfrm>
          <a:prstGeom prst="rect">
            <a:avLst/>
          </a:prstGeom>
        </p:spPr>
      </p:pic>
      <p:pic>
        <p:nvPicPr>
          <p:cNvPr id="5" name="Bilde 4">
            <a:extLst>
              <a:ext uri="{FF2B5EF4-FFF2-40B4-BE49-F238E27FC236}">
                <a16:creationId xmlns:a16="http://schemas.microsoft.com/office/drawing/2014/main" xmlns="" id="{CCC40190-5A9C-47EC-8BA5-C46E3F888BD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12427" y="4138926"/>
            <a:ext cx="2205663" cy="2940884"/>
          </a:xfrm>
          <a:prstGeom prst="rect">
            <a:avLst/>
          </a:prstGeom>
        </p:spPr>
      </p:pic>
    </p:spTree>
    <p:extLst>
      <p:ext uri="{BB962C8B-B14F-4D97-AF65-F5344CB8AC3E}">
        <p14:creationId xmlns:p14="http://schemas.microsoft.com/office/powerpoint/2010/main" val="224718748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sp>
        <p:nvSpPr>
          <p:cNvPr id="2" name="Tittel 1"/>
          <p:cNvSpPr>
            <a:spLocks noGrp="1"/>
          </p:cNvSpPr>
          <p:nvPr>
            <p:ph type="title"/>
          </p:nvPr>
        </p:nvSpPr>
        <p:spPr>
          <a:xfrm>
            <a:off x="1752696" y="769546"/>
            <a:ext cx="7186420" cy="1267484"/>
          </a:xfrm>
        </p:spPr>
        <p:txBody>
          <a:bodyPr>
            <a:normAutofit fontScale="90000"/>
          </a:bodyPr>
          <a:lstStyle/>
          <a:p>
            <a:pPr algn="ctr"/>
            <a:r>
              <a:rPr lang="nb-NO" dirty="0">
                <a:latin typeface="Ink Free" panose="03080402000500000000" pitchFamily="66" charset="0"/>
              </a:rPr>
              <a:t>VÅR VISJON:</a:t>
            </a:r>
            <a:r>
              <a:rPr lang="nb-NO" dirty="0"/>
              <a:t/>
            </a:r>
            <a:br>
              <a:rPr lang="nb-NO" dirty="0"/>
            </a:br>
            <a:r>
              <a:rPr lang="nb-NO" dirty="0">
                <a:latin typeface="Ink Free" panose="03080402000500000000" pitchFamily="66" charset="0"/>
              </a:rPr>
              <a:t>VI SER DET GODE I BARNET</a:t>
            </a:r>
          </a:p>
        </p:txBody>
      </p:sp>
      <p:sp>
        <p:nvSpPr>
          <p:cNvPr id="3" name="Plassholder for innhold 2"/>
          <p:cNvSpPr>
            <a:spLocks noGrp="1"/>
          </p:cNvSpPr>
          <p:nvPr>
            <p:ph idx="1"/>
          </p:nvPr>
        </p:nvSpPr>
        <p:spPr>
          <a:xfrm>
            <a:off x="1274701" y="2181385"/>
            <a:ext cx="7664415" cy="4153158"/>
          </a:xfrm>
        </p:spPr>
        <p:txBody>
          <a:bodyPr>
            <a:normAutofit/>
          </a:bodyPr>
          <a:lstStyle/>
          <a:p>
            <a:pPr marL="0" indent="0">
              <a:buNone/>
            </a:pPr>
            <a:r>
              <a:rPr lang="nb-NO" dirty="0" smtClean="0">
                <a:latin typeface="Ink Free" panose="03080402000500000000" pitchFamily="66" charset="0"/>
              </a:rPr>
              <a:t>Da vi vinteren </a:t>
            </a:r>
            <a:r>
              <a:rPr lang="nb-NO" dirty="0">
                <a:latin typeface="Ink Free" panose="03080402000500000000" pitchFamily="66" charset="0"/>
              </a:rPr>
              <a:t>2022 </a:t>
            </a:r>
            <a:r>
              <a:rPr lang="nb-NO" dirty="0" smtClean="0">
                <a:latin typeface="Ink Free" panose="03080402000500000000" pitchFamily="66" charset="0"/>
              </a:rPr>
              <a:t>jobbet </a:t>
            </a:r>
            <a:r>
              <a:rPr lang="nb-NO" dirty="0">
                <a:latin typeface="Ink Free" panose="03080402000500000000" pitchFamily="66" charset="0"/>
              </a:rPr>
              <a:t>med temaet </a:t>
            </a:r>
            <a:r>
              <a:rPr lang="nb-NO" dirty="0" err="1">
                <a:latin typeface="Ink Free" panose="03080402000500000000" pitchFamily="66" charset="0"/>
              </a:rPr>
              <a:t>barnesyn</a:t>
            </a:r>
            <a:r>
              <a:rPr lang="nb-NO" dirty="0">
                <a:latin typeface="Ink Free" panose="03080402000500000000" pitchFamily="66" charset="0"/>
              </a:rPr>
              <a:t>, så vi behovet for å fornye visjonen for vår barnehage. Vår tidligere visjon var «barn i blomstring», en fin illustrasjon som beskriver både barns behov og voksnes rolle. Vi opplevde imidlertid at denne illustrasjonen var veldig omfattende, og vanskelig å implementere i det daglige. Vi ønsket oss en visjon som det skal være lett å huske, og som alle vi som jobber i barnehagen er opptatt av. Vi landet på visjonen: </a:t>
            </a:r>
          </a:p>
          <a:p>
            <a:pPr marL="0" indent="0" algn="ctr">
              <a:buNone/>
            </a:pPr>
            <a:r>
              <a:rPr lang="nb-NO" b="1" dirty="0">
                <a:latin typeface="Ink Free" panose="03080402000500000000" pitchFamily="66" charset="0"/>
              </a:rPr>
              <a:t>VI SER DET GODE I BARNET</a:t>
            </a:r>
            <a:r>
              <a:rPr lang="nb-NO" dirty="0">
                <a:latin typeface="Ink Free" panose="03080402000500000000" pitchFamily="66" charset="0"/>
              </a:rPr>
              <a:t>. </a:t>
            </a:r>
          </a:p>
          <a:p>
            <a:pPr marL="0" indent="0">
              <a:buNone/>
            </a:pPr>
            <a:r>
              <a:rPr lang="nb-NO" dirty="0">
                <a:latin typeface="Ink Free" panose="03080402000500000000" pitchFamily="66" charset="0"/>
              </a:rPr>
              <a:t>Vi synes dette er et veldig fint utgangspunkt for alt samspill og kommunikasjon </a:t>
            </a:r>
            <a:r>
              <a:rPr lang="nb-NO" dirty="0" smtClean="0">
                <a:latin typeface="Ink Free" panose="03080402000500000000" pitchFamily="66" charset="0"/>
              </a:rPr>
              <a:t>i barnehagen. </a:t>
            </a:r>
            <a:r>
              <a:rPr lang="nb-NO" dirty="0">
                <a:latin typeface="Ink Free" panose="03080402000500000000" pitchFamily="66" charset="0"/>
              </a:rPr>
              <a:t>Vi retter fokuset vårt på de positive egenskapene til barna, fremfor å fokusere på det som er vanskelig og utfordrende. </a:t>
            </a:r>
          </a:p>
        </p:txBody>
      </p:sp>
    </p:spTree>
    <p:extLst>
      <p:ext uri="{BB962C8B-B14F-4D97-AF65-F5344CB8AC3E}">
        <p14:creationId xmlns:p14="http://schemas.microsoft.com/office/powerpoint/2010/main" val="227573856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sp>
        <p:nvSpPr>
          <p:cNvPr id="2" name="Tittel 1"/>
          <p:cNvSpPr>
            <a:spLocks noGrp="1"/>
          </p:cNvSpPr>
          <p:nvPr>
            <p:ph type="ctrTitle" idx="4294967295"/>
          </p:nvPr>
        </p:nvSpPr>
        <p:spPr>
          <a:xfrm>
            <a:off x="1133098" y="467643"/>
            <a:ext cx="7920038" cy="1425575"/>
          </a:xfrm>
        </p:spPr>
        <p:txBody>
          <a:bodyPr>
            <a:normAutofit/>
          </a:bodyPr>
          <a:lstStyle/>
          <a:p>
            <a:pPr algn="ctr"/>
            <a:r>
              <a:rPr lang="nb-NO" sz="2800" dirty="0">
                <a:latin typeface="Ink Free" panose="03080402000500000000" pitchFamily="66" charset="0"/>
              </a:rPr>
              <a:t>R</a:t>
            </a:r>
            <a:r>
              <a:rPr lang="nb-NO" sz="2800" dirty="0" smtClean="0">
                <a:latin typeface="Ink Free" panose="03080402000500000000" pitchFamily="66" charset="0"/>
              </a:rPr>
              <a:t>EGGIO EMILIAS FILOSOFI KOMBINERT MED LANDBRUK OG MILJØ</a:t>
            </a:r>
            <a:endParaRPr lang="nb-NO" sz="2800" dirty="0">
              <a:latin typeface="Ink Free" panose="03080402000500000000" pitchFamily="66" charset="0"/>
            </a:endParaRPr>
          </a:p>
        </p:txBody>
      </p:sp>
      <p:sp>
        <p:nvSpPr>
          <p:cNvPr id="4" name="Rektangel 3"/>
          <p:cNvSpPr/>
          <p:nvPr/>
        </p:nvSpPr>
        <p:spPr>
          <a:xfrm>
            <a:off x="1276538" y="1893218"/>
            <a:ext cx="8157172" cy="4832092"/>
          </a:xfrm>
          <a:prstGeom prst="rect">
            <a:avLst/>
          </a:prstGeom>
        </p:spPr>
        <p:txBody>
          <a:bodyPr wrap="square">
            <a:spAutoFit/>
          </a:bodyPr>
          <a:lstStyle/>
          <a:p>
            <a:pPr lvl="0" defTabSz="1007943">
              <a:buClr>
                <a:prstClr val="black">
                  <a:lumMod val="85000"/>
                  <a:lumOff val="15000"/>
                </a:prstClr>
              </a:buClr>
            </a:pPr>
            <a:r>
              <a:rPr lang="nb-NO" sz="1400" spc="88" dirty="0" smtClean="0">
                <a:solidFill>
                  <a:prstClr val="black"/>
                </a:solidFill>
                <a:latin typeface="Ink Free" panose="03080402000500000000" pitchFamily="66" charset="0"/>
              </a:rPr>
              <a:t>Reggio Emilias filosofi </a:t>
            </a:r>
            <a:r>
              <a:rPr lang="nb-NO" sz="1400" spc="88" dirty="0">
                <a:solidFill>
                  <a:prstClr val="black"/>
                </a:solidFill>
                <a:latin typeface="Ink Free" panose="03080402000500000000" pitchFamily="66" charset="0"/>
              </a:rPr>
              <a:t>stammer fra </a:t>
            </a:r>
            <a:r>
              <a:rPr lang="nb-NO" sz="1400" spc="88" dirty="0" smtClean="0">
                <a:solidFill>
                  <a:prstClr val="black"/>
                </a:solidFill>
                <a:latin typeface="Ink Free" panose="03080402000500000000" pitchFamily="66" charset="0"/>
              </a:rPr>
              <a:t>landsbyen i </a:t>
            </a:r>
            <a:r>
              <a:rPr lang="nb-NO" sz="1400" spc="88" dirty="0">
                <a:solidFill>
                  <a:prstClr val="black"/>
                </a:solidFill>
                <a:latin typeface="Ink Free" panose="03080402000500000000" pitchFamily="66" charset="0"/>
              </a:rPr>
              <a:t>Reggio Emilia</a:t>
            </a:r>
            <a:r>
              <a:rPr lang="nb-NO" sz="1400" spc="88" dirty="0" smtClean="0">
                <a:solidFill>
                  <a:prstClr val="black"/>
                </a:solidFill>
                <a:latin typeface="Ink Free" panose="03080402000500000000" pitchFamily="66" charset="0"/>
              </a:rPr>
              <a:t>, Nord i </a:t>
            </a:r>
            <a:r>
              <a:rPr lang="nb-NO" sz="1400" spc="88" dirty="0">
                <a:solidFill>
                  <a:prstClr val="black"/>
                </a:solidFill>
                <a:latin typeface="Ink Free" panose="03080402000500000000" pitchFamily="66" charset="0"/>
              </a:rPr>
              <a:t>Italia. Grunntanken </a:t>
            </a:r>
            <a:r>
              <a:rPr lang="nb-NO" sz="1400" spc="88" dirty="0" smtClean="0">
                <a:solidFill>
                  <a:prstClr val="black"/>
                </a:solidFill>
                <a:latin typeface="Ink Free" panose="03080402000500000000" pitchFamily="66" charset="0"/>
              </a:rPr>
              <a:t>deres er </a:t>
            </a:r>
            <a:r>
              <a:rPr lang="nb-NO" sz="1400" spc="88" dirty="0">
                <a:solidFill>
                  <a:prstClr val="black"/>
                </a:solidFill>
                <a:latin typeface="Ink Free" panose="03080402000500000000" pitchFamily="66" charset="0"/>
              </a:rPr>
              <a:t>at barn lærer gjennom å konstruere sin egen kunnskap sammen med andre barn, omgivelsene og nysgjerrige voksne. Pedagogikken er bygd på demokrati og dialog.</a:t>
            </a:r>
          </a:p>
          <a:p>
            <a:pPr lvl="0" defTabSz="1007943">
              <a:buClr>
                <a:prstClr val="black">
                  <a:lumMod val="85000"/>
                  <a:lumOff val="15000"/>
                </a:prstClr>
              </a:buClr>
            </a:pPr>
            <a:endParaRPr lang="nb-NO" sz="1400" spc="88" dirty="0" smtClean="0">
              <a:solidFill>
                <a:prstClr val="black"/>
              </a:solidFill>
              <a:latin typeface="Ink Free" panose="03080402000500000000" pitchFamily="66" charset="0"/>
            </a:endParaRPr>
          </a:p>
          <a:p>
            <a:pPr lvl="0" defTabSz="1007943">
              <a:buClr>
                <a:prstClr val="black">
                  <a:lumMod val="85000"/>
                  <a:lumOff val="15000"/>
                </a:prstClr>
              </a:buClr>
            </a:pPr>
            <a:r>
              <a:rPr lang="nb-NO" sz="1400" spc="88" dirty="0" smtClean="0">
                <a:solidFill>
                  <a:prstClr val="black"/>
                </a:solidFill>
                <a:latin typeface="Ink Free" panose="03080402000500000000" pitchFamily="66" charset="0"/>
              </a:rPr>
              <a:t>Hva </a:t>
            </a:r>
            <a:r>
              <a:rPr lang="nb-NO" sz="1400" spc="88" dirty="0">
                <a:solidFill>
                  <a:prstClr val="black"/>
                </a:solidFill>
                <a:latin typeface="Ink Free" panose="03080402000500000000" pitchFamily="66" charset="0"/>
              </a:rPr>
              <a:t>gjør oss inspirert?</a:t>
            </a:r>
          </a:p>
          <a:p>
            <a:pPr lvl="0" defTabSz="1007943">
              <a:buClr>
                <a:prstClr val="black">
                  <a:lumMod val="85000"/>
                  <a:lumOff val="15000"/>
                </a:prstClr>
              </a:buClr>
            </a:pPr>
            <a:r>
              <a:rPr lang="nb-NO" sz="1400" spc="88" dirty="0">
                <a:latin typeface="Ink Free" panose="03080402000500000000" pitchFamily="66" charset="0"/>
              </a:rPr>
              <a:t>Vi i Tomteråsen har latt oss inspirere av Reggio Emilias </a:t>
            </a:r>
            <a:r>
              <a:rPr lang="nb-NO" sz="1400" spc="88" dirty="0" smtClean="0">
                <a:latin typeface="Ink Free" panose="03080402000500000000" pitchFamily="66" charset="0"/>
              </a:rPr>
              <a:t>pedagogiske filosofi gjennom fokuset på demokrati og dialog. Å </a:t>
            </a:r>
            <a:r>
              <a:rPr lang="nb-NO" sz="1400" spc="88" dirty="0">
                <a:solidFill>
                  <a:prstClr val="black"/>
                </a:solidFill>
                <a:latin typeface="Ink Free" panose="03080402000500000000" pitchFamily="66" charset="0"/>
              </a:rPr>
              <a:t>jobbe med dialogen som utgangspunkt for barnets læring er veldig spennende, og vi mener det gir oss et enormt materiale å boltre oss i. I praksis betyr det </a:t>
            </a:r>
            <a:r>
              <a:rPr lang="nb-NO" sz="1400" spc="88" dirty="0" smtClean="0">
                <a:solidFill>
                  <a:prstClr val="black"/>
                </a:solidFill>
                <a:latin typeface="Ink Free" panose="03080402000500000000" pitchFamily="66" charset="0"/>
              </a:rPr>
              <a:t>at vi tar </a:t>
            </a:r>
            <a:r>
              <a:rPr lang="nb-NO" sz="1400" spc="88" dirty="0">
                <a:solidFill>
                  <a:prstClr val="black"/>
                </a:solidFill>
                <a:latin typeface="Ink Free" panose="03080402000500000000" pitchFamily="66" charset="0"/>
              </a:rPr>
              <a:t>barna med inn i </a:t>
            </a:r>
            <a:r>
              <a:rPr lang="nb-NO" sz="1400" spc="88" dirty="0" smtClean="0">
                <a:solidFill>
                  <a:prstClr val="black"/>
                </a:solidFill>
                <a:latin typeface="Ink Free" panose="03080402000500000000" pitchFamily="66" charset="0"/>
              </a:rPr>
              <a:t>planlegging </a:t>
            </a:r>
            <a:r>
              <a:rPr lang="nb-NO" sz="1400" spc="88" dirty="0">
                <a:solidFill>
                  <a:prstClr val="black"/>
                </a:solidFill>
                <a:latin typeface="Ink Free" panose="03080402000500000000" pitchFamily="66" charset="0"/>
              </a:rPr>
              <a:t>og </a:t>
            </a:r>
            <a:r>
              <a:rPr lang="nb-NO" sz="1400" spc="88" dirty="0" smtClean="0">
                <a:solidFill>
                  <a:prstClr val="black"/>
                </a:solidFill>
                <a:latin typeface="Ink Free" panose="03080402000500000000" pitchFamily="66" charset="0"/>
              </a:rPr>
              <a:t>gjennomføring </a:t>
            </a:r>
            <a:r>
              <a:rPr lang="nb-NO" sz="1400" spc="88" dirty="0">
                <a:solidFill>
                  <a:prstClr val="black"/>
                </a:solidFill>
                <a:latin typeface="Ink Free" panose="03080402000500000000" pitchFamily="66" charset="0"/>
              </a:rPr>
              <a:t>av deres hverdag. Vi bygger prosjektene våre på barnas </a:t>
            </a:r>
            <a:r>
              <a:rPr lang="nb-NO" sz="1400" spc="88" dirty="0" smtClean="0">
                <a:solidFill>
                  <a:prstClr val="black"/>
                </a:solidFill>
                <a:latin typeface="Ink Free" panose="03080402000500000000" pitchFamily="66" charset="0"/>
              </a:rPr>
              <a:t>interesser, </a:t>
            </a:r>
            <a:r>
              <a:rPr lang="nb-NO" sz="1400" spc="88" dirty="0">
                <a:solidFill>
                  <a:prstClr val="black"/>
                </a:solidFill>
                <a:latin typeface="Ink Free" panose="03080402000500000000" pitchFamily="66" charset="0"/>
              </a:rPr>
              <a:t>og har fokus på å anerkjenne deres verbale og kroppslige </a:t>
            </a:r>
            <a:r>
              <a:rPr lang="nb-NO" sz="1400" spc="88" dirty="0" smtClean="0">
                <a:solidFill>
                  <a:prstClr val="black"/>
                </a:solidFill>
                <a:latin typeface="Ink Free" panose="03080402000500000000" pitchFamily="66" charset="0"/>
              </a:rPr>
              <a:t>utrykk.</a:t>
            </a:r>
          </a:p>
          <a:p>
            <a:pPr lvl="0" defTabSz="1007943">
              <a:buClr>
                <a:prstClr val="black">
                  <a:lumMod val="85000"/>
                  <a:lumOff val="15000"/>
                </a:prstClr>
              </a:buClr>
            </a:pPr>
            <a:r>
              <a:rPr lang="nb-NO" sz="1400" spc="88" dirty="0" smtClean="0">
                <a:solidFill>
                  <a:prstClr val="black"/>
                </a:solidFill>
                <a:latin typeface="Ink Free" panose="03080402000500000000" pitchFamily="66" charset="0"/>
              </a:rPr>
              <a:t>Vi dokumenterer underveis i prosjekter, og har større fokus på prosess enn resultat. Barna er derfor med på å </a:t>
            </a:r>
            <a:r>
              <a:rPr lang="nb-NO" sz="1400" spc="88" dirty="0" smtClean="0">
                <a:solidFill>
                  <a:prstClr val="black"/>
                </a:solidFill>
                <a:latin typeface="Ink Free" panose="03080402000500000000" pitchFamily="66" charset="0"/>
              </a:rPr>
              <a:t>bestemme </a:t>
            </a:r>
            <a:r>
              <a:rPr lang="nb-NO" sz="1400" spc="88" dirty="0" smtClean="0">
                <a:solidFill>
                  <a:prstClr val="black"/>
                </a:solidFill>
                <a:latin typeface="Ink Free" panose="03080402000500000000" pitchFamily="66" charset="0"/>
              </a:rPr>
              <a:t>hvilke retning de ulike prosjektene tar, og hvor dypt vi går inn i de ulike temaene. Vi ønsker å jobbe i små grupper for å skape bedre dialog og kvalitet. Med mange prosjekter pågående på tvers i hverdagen vår, rekker ikke alle å være med på alt, men alle får vært med på noe.</a:t>
            </a:r>
          </a:p>
          <a:p>
            <a:pPr lvl="0" defTabSz="1007943">
              <a:buClr>
                <a:prstClr val="black">
                  <a:lumMod val="85000"/>
                  <a:lumOff val="15000"/>
                </a:prstClr>
              </a:buClr>
            </a:pPr>
            <a:endParaRPr lang="nb-NO" sz="1400" spc="88" dirty="0" smtClean="0">
              <a:solidFill>
                <a:prstClr val="black"/>
              </a:solidFill>
              <a:latin typeface="Ink Free" panose="03080402000500000000" pitchFamily="66" charset="0"/>
            </a:endParaRPr>
          </a:p>
          <a:p>
            <a:pPr lvl="0" defTabSz="1007943">
              <a:buClr>
                <a:prstClr val="black">
                  <a:lumMod val="85000"/>
                  <a:lumOff val="15000"/>
                </a:prstClr>
              </a:buClr>
            </a:pPr>
            <a:r>
              <a:rPr lang="nb-NO" sz="1400" spc="88" dirty="0" smtClean="0">
                <a:solidFill>
                  <a:prstClr val="black"/>
                </a:solidFill>
                <a:latin typeface="Ink Free" panose="03080402000500000000" pitchFamily="66" charset="0"/>
              </a:rPr>
              <a:t>Med dette som utgangspunkt fordyper vi oss inn i alt det fine vi har rundt oss på landet. Med </a:t>
            </a:r>
            <a:r>
              <a:rPr lang="nb-NO" sz="1400" spc="88" dirty="0" err="1" smtClean="0">
                <a:solidFill>
                  <a:prstClr val="black"/>
                </a:solidFill>
                <a:latin typeface="Ink Free" panose="03080402000500000000" pitchFamily="66" charset="0"/>
              </a:rPr>
              <a:t>Hvam</a:t>
            </a:r>
            <a:r>
              <a:rPr lang="nb-NO" sz="1400" spc="88" dirty="0" smtClean="0">
                <a:solidFill>
                  <a:prstClr val="black"/>
                </a:solidFill>
                <a:latin typeface="Ink Free" panose="03080402000500000000" pitchFamily="66" charset="0"/>
              </a:rPr>
              <a:t> </a:t>
            </a:r>
            <a:r>
              <a:rPr lang="nb-NO" sz="1400" spc="88" dirty="0" err="1" smtClean="0">
                <a:solidFill>
                  <a:prstClr val="black"/>
                </a:solidFill>
                <a:latin typeface="Ink Free" panose="03080402000500000000" pitchFamily="66" charset="0"/>
              </a:rPr>
              <a:t>vgs</a:t>
            </a:r>
            <a:r>
              <a:rPr lang="nb-NO" sz="1400" spc="88" dirty="0" smtClean="0">
                <a:solidFill>
                  <a:prstClr val="black"/>
                </a:solidFill>
                <a:latin typeface="Ink Free" panose="03080402000500000000" pitchFamily="66" charset="0"/>
              </a:rPr>
              <a:t> som nærmeste nabo er det både dyr og redskaper å utforske. Vi har stort fokus på landbruk og miljø, og </a:t>
            </a:r>
            <a:r>
              <a:rPr lang="nb-NO" sz="1400" spc="88" dirty="0" err="1" smtClean="0">
                <a:solidFill>
                  <a:prstClr val="black"/>
                </a:solidFill>
                <a:latin typeface="Ink Free" panose="03080402000500000000" pitchFamily="66" charset="0"/>
              </a:rPr>
              <a:t>grønnsakshagen</a:t>
            </a:r>
            <a:r>
              <a:rPr lang="nb-NO" sz="1400" spc="88" dirty="0" smtClean="0">
                <a:solidFill>
                  <a:prstClr val="black"/>
                </a:solidFill>
                <a:latin typeface="Ink Free" panose="03080402000500000000" pitchFamily="66" charset="0"/>
              </a:rPr>
              <a:t> vår får mye pleie på sommeren. </a:t>
            </a:r>
            <a:endParaRPr lang="nb-NO" sz="1400" spc="88" dirty="0">
              <a:solidFill>
                <a:prstClr val="black"/>
              </a:solidFill>
              <a:latin typeface="Ink Free" panose="03080402000500000000" pitchFamily="66" charset="0"/>
            </a:endParaRPr>
          </a:p>
          <a:p>
            <a:pPr lvl="0" defTabSz="1007943">
              <a:buClr>
                <a:prstClr val="black">
                  <a:lumMod val="85000"/>
                  <a:lumOff val="15000"/>
                </a:prstClr>
              </a:buClr>
            </a:pPr>
            <a:endParaRPr lang="nb-NO" sz="1400" spc="88" dirty="0" smtClean="0">
              <a:solidFill>
                <a:prstClr val="black"/>
              </a:solidFill>
              <a:latin typeface="Ink Free" panose="03080402000500000000" pitchFamily="66" charset="0"/>
            </a:endParaRPr>
          </a:p>
          <a:p>
            <a:pPr lvl="0" defTabSz="1007943">
              <a:buClr>
                <a:prstClr val="black">
                  <a:lumMod val="85000"/>
                  <a:lumOff val="15000"/>
                </a:prstClr>
              </a:buClr>
            </a:pPr>
            <a:endParaRPr lang="nb-NO" sz="1400" spc="88" dirty="0" smtClean="0">
              <a:solidFill>
                <a:prstClr val="black"/>
              </a:solidFill>
              <a:latin typeface="Ink Free" panose="03080402000500000000" pitchFamily="66" charset="0"/>
            </a:endParaRPr>
          </a:p>
        </p:txBody>
      </p:sp>
    </p:spTree>
    <p:extLst>
      <p:ext uri="{BB962C8B-B14F-4D97-AF65-F5344CB8AC3E}">
        <p14:creationId xmlns:p14="http://schemas.microsoft.com/office/powerpoint/2010/main" val="103789563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sp>
        <p:nvSpPr>
          <p:cNvPr id="2" name="Tittel 1"/>
          <p:cNvSpPr>
            <a:spLocks noGrp="1"/>
          </p:cNvSpPr>
          <p:nvPr>
            <p:ph type="title"/>
          </p:nvPr>
        </p:nvSpPr>
        <p:spPr>
          <a:xfrm>
            <a:off x="737649" y="436738"/>
            <a:ext cx="8981123" cy="1102352"/>
          </a:xfrm>
        </p:spPr>
        <p:txBody>
          <a:bodyPr>
            <a:normAutofit/>
          </a:bodyPr>
          <a:lstStyle/>
          <a:p>
            <a:r>
              <a:rPr lang="nb-NO" sz="4000" dirty="0" smtClean="0">
                <a:latin typeface="Ink Free" panose="03080402000500000000" pitchFamily="66" charset="0"/>
              </a:rPr>
              <a:t>BARNEHAGEÅRET 2023-2024</a:t>
            </a:r>
            <a:endParaRPr lang="nb-NO" sz="4000" dirty="0">
              <a:latin typeface="Ink Free" panose="03080402000500000000" pitchFamily="66" charset="0"/>
            </a:endParaRPr>
          </a:p>
        </p:txBody>
      </p:sp>
      <p:sp>
        <p:nvSpPr>
          <p:cNvPr id="3" name="Plassholder for innhold 2"/>
          <p:cNvSpPr>
            <a:spLocks noGrp="1"/>
          </p:cNvSpPr>
          <p:nvPr>
            <p:ph idx="1"/>
          </p:nvPr>
        </p:nvSpPr>
        <p:spPr>
          <a:xfrm>
            <a:off x="468246" y="1376740"/>
            <a:ext cx="9508673" cy="2697320"/>
          </a:xfrm>
        </p:spPr>
        <p:txBody>
          <a:bodyPr>
            <a:noAutofit/>
          </a:bodyPr>
          <a:lstStyle/>
          <a:p>
            <a:pPr marL="0" indent="0">
              <a:buNone/>
            </a:pPr>
            <a:r>
              <a:rPr lang="nb-NO" sz="1300" dirty="0" smtClean="0">
                <a:latin typeface="Ink Free" panose="03080402000500000000" pitchFamily="66" charset="0"/>
              </a:rPr>
              <a:t>Vår pedagogiske profil er i stadig endring, og vi ønsker nå fremover å ha fokus på  «landbruk og miljø».</a:t>
            </a:r>
          </a:p>
          <a:p>
            <a:pPr marL="0" indent="0">
              <a:buNone/>
            </a:pPr>
            <a:r>
              <a:rPr lang="nb-NO" sz="1300" dirty="0" smtClean="0">
                <a:latin typeface="Ink Free" panose="03080402000500000000" pitchFamily="66" charset="0"/>
              </a:rPr>
              <a:t>Vi har de siste par årene hatt fokus på barnas psykososiale miljø i barnehagen (</a:t>
            </a:r>
            <a:r>
              <a:rPr lang="nb-NO" sz="1300" dirty="0" err="1" smtClean="0">
                <a:latin typeface="Ink Free" panose="03080402000500000000" pitchFamily="66" charset="0"/>
              </a:rPr>
              <a:t>jf</a:t>
            </a:r>
            <a:r>
              <a:rPr lang="nb-NO" sz="1300" dirty="0" smtClean="0">
                <a:latin typeface="Ink Free" panose="03080402000500000000" pitchFamily="66" charset="0"/>
              </a:rPr>
              <a:t> </a:t>
            </a:r>
            <a:r>
              <a:rPr lang="nb-NO" sz="1300" dirty="0" err="1" smtClean="0">
                <a:latin typeface="Ink Free" panose="03080402000500000000" pitchFamily="66" charset="0"/>
              </a:rPr>
              <a:t>kap</a:t>
            </a:r>
            <a:r>
              <a:rPr lang="nb-NO" sz="1300" dirty="0" smtClean="0">
                <a:latin typeface="Ink Free" panose="03080402000500000000" pitchFamily="66" charset="0"/>
              </a:rPr>
              <a:t> 4 i barnehageloven). De erfaringene vi har gjort oss i dette arbeidet, </a:t>
            </a:r>
            <a:r>
              <a:rPr lang="nb-NO" sz="1300" dirty="0" smtClean="0">
                <a:latin typeface="Ink Free" panose="03080402000500000000" pitchFamily="66" charset="0"/>
              </a:rPr>
              <a:t>samt </a:t>
            </a:r>
            <a:r>
              <a:rPr lang="nb-NO" sz="1300" dirty="0" smtClean="0">
                <a:latin typeface="Ink Free" panose="03080402000500000000" pitchFamily="66" charset="0"/>
              </a:rPr>
              <a:t>barnas interesse for dyr og natur har ført til at vi har valgt oss dette temaet. Vi vil ha fokus på hvordan vi tar vare på hverandre, dyrene og naturen; Hvordan kan jeg vise at jeg vil være venn med noen, hvordan kan jeg holde på en venn, hvordan kan jeg være en god dyrevenn, og hva kan jeg gjøre for å ta vare på naturen?</a:t>
            </a:r>
          </a:p>
          <a:p>
            <a:pPr marL="0" indent="0">
              <a:buNone/>
            </a:pPr>
            <a:endParaRPr lang="nb-NO" sz="1300" dirty="0">
              <a:latin typeface="Ink Free" panose="03080402000500000000" pitchFamily="66" charset="0"/>
            </a:endParaRPr>
          </a:p>
          <a:p>
            <a:pPr marL="0" indent="0">
              <a:buNone/>
            </a:pPr>
            <a:r>
              <a:rPr lang="nb-NO" sz="1300" dirty="0" smtClean="0">
                <a:latin typeface="Ink Free" panose="03080402000500000000" pitchFamily="66" charset="0"/>
              </a:rPr>
              <a:t>Vi har gode erfaringer med fokus på miljø og gjenbruk i ulike kreative prosjekter i hverdagen. </a:t>
            </a:r>
            <a:r>
              <a:rPr lang="nb-NO" sz="1300" dirty="0">
                <a:latin typeface="Ink Free" panose="03080402000500000000" pitchFamily="66" charset="0"/>
              </a:rPr>
              <a:t>M</a:t>
            </a:r>
            <a:r>
              <a:rPr lang="nb-NO" sz="1300" dirty="0" smtClean="0">
                <a:latin typeface="Ink Free" panose="03080402000500000000" pitchFamily="66" charset="0"/>
              </a:rPr>
              <a:t>iljøhensyn ser vi på som viktig for kommende generasjoner, og er derfor en naturlig del av vår pedagogikk.</a:t>
            </a:r>
          </a:p>
          <a:p>
            <a:pPr marL="0" indent="0">
              <a:buNone/>
            </a:pPr>
            <a:endParaRPr lang="nb-NO" sz="1300" dirty="0">
              <a:latin typeface="Ink Free" panose="03080402000500000000" pitchFamily="66" charset="0"/>
            </a:endParaRPr>
          </a:p>
          <a:p>
            <a:pPr marL="0" indent="0">
              <a:buNone/>
            </a:pPr>
            <a:r>
              <a:rPr lang="nb-NO" sz="1300" dirty="0" smtClean="0">
                <a:latin typeface="Ink Free" panose="03080402000500000000" pitchFamily="66" charset="0"/>
              </a:rPr>
              <a:t>For å sikre </a:t>
            </a:r>
            <a:r>
              <a:rPr lang="nb-NO" sz="1300" dirty="0" err="1" smtClean="0">
                <a:latin typeface="Ink Free" panose="03080402000500000000" pitchFamily="66" charset="0"/>
              </a:rPr>
              <a:t>qt</a:t>
            </a:r>
            <a:r>
              <a:rPr lang="nb-NO" sz="1300" dirty="0" smtClean="0">
                <a:latin typeface="Ink Free" panose="03080402000500000000" pitchFamily="66" charset="0"/>
              </a:rPr>
              <a:t> vi jobber gode med hele Rammeplanen, har vi valgt oss fokusområder som passer til månedens tema.</a:t>
            </a:r>
          </a:p>
          <a:p>
            <a:pPr marL="0" indent="0">
              <a:buNone/>
            </a:pPr>
            <a:endParaRPr lang="nb-NO" sz="1200" dirty="0">
              <a:latin typeface="Ink Free" panose="03080402000500000000" pitchFamily="66" charset="0"/>
            </a:endParaRPr>
          </a:p>
        </p:txBody>
      </p:sp>
      <p:pic>
        <p:nvPicPr>
          <p:cNvPr id="4" name="Bild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66886" y="4372823"/>
            <a:ext cx="3281309" cy="2460983"/>
          </a:xfrm>
          <a:prstGeom prst="rect">
            <a:avLst/>
          </a:prstGeom>
          <a:ln>
            <a:noFill/>
          </a:ln>
          <a:effectLst>
            <a:softEdge rad="112500"/>
          </a:effectLst>
        </p:spPr>
      </p:pic>
      <p:sp>
        <p:nvSpPr>
          <p:cNvPr id="5" name="TekstSylinder 4"/>
          <p:cNvSpPr txBox="1"/>
          <p:nvPr/>
        </p:nvSpPr>
        <p:spPr>
          <a:xfrm>
            <a:off x="468246" y="4218915"/>
            <a:ext cx="6640507" cy="2693045"/>
          </a:xfrm>
          <a:prstGeom prst="rect">
            <a:avLst/>
          </a:prstGeom>
          <a:noFill/>
        </p:spPr>
        <p:txBody>
          <a:bodyPr wrap="square" rtlCol="0">
            <a:spAutoFit/>
          </a:bodyPr>
          <a:lstStyle/>
          <a:p>
            <a:r>
              <a:rPr lang="nb-NO" sz="1300" dirty="0">
                <a:latin typeface="Ink Free" panose="03080402000500000000" pitchFamily="66" charset="0"/>
              </a:rPr>
              <a:t>Tidligere har vi dokumentert via månedsbrev, noe vi ønsker å endre i året som kommer. Vi vil ha barna mer aktive og bevisste i den faglige prosessen, og ønsker nå å dokumentere via en prosessvegg inne i barnehagen. Det legges også ut bilder på my kid  som tidligere. Pedagogene vil sende ut perioderapporter med fokus på det faglige arbeidet i hverdagen ellers. </a:t>
            </a:r>
            <a:r>
              <a:rPr lang="nb-NO" sz="1300" dirty="0" smtClean="0">
                <a:latin typeface="Ink Free" panose="03080402000500000000" pitchFamily="66" charset="0"/>
              </a:rPr>
              <a:t>Her vil vi også ha fokus på sosial kompetanse og relasjonsarbeidet vi har i det daglige.</a:t>
            </a:r>
          </a:p>
          <a:p>
            <a:endParaRPr lang="nb-NO" sz="1300" dirty="0" smtClean="0">
              <a:latin typeface="Ink Free" panose="03080402000500000000" pitchFamily="66" charset="0"/>
            </a:endParaRPr>
          </a:p>
          <a:p>
            <a:endParaRPr lang="nb-NO" sz="1300" dirty="0">
              <a:latin typeface="Ink Free" panose="03080402000500000000" pitchFamily="66" charset="0"/>
            </a:endParaRPr>
          </a:p>
          <a:p>
            <a:r>
              <a:rPr lang="nb-NO" sz="1300" dirty="0">
                <a:latin typeface="Ink Free" panose="03080402000500000000" pitchFamily="66" charset="0"/>
              </a:rPr>
              <a:t>Vi er godkjent som trafikksikker barnehage, og har stort fokus på trafikksikkerhet i hverdagen. Vi er opptatt av at barn i barnehagealder lærer grunnleggende trafikkregler på tur, og de mest sentrale skiltene brukes aktivt i hverdagen. </a:t>
            </a:r>
            <a:r>
              <a:rPr lang="nb-NO" sz="1300" dirty="0" smtClean="0">
                <a:latin typeface="Ink Free" panose="03080402000500000000" pitchFamily="66" charset="0"/>
              </a:rPr>
              <a:t>Vi </a:t>
            </a:r>
            <a:r>
              <a:rPr lang="nb-NO" sz="1300" dirty="0">
                <a:latin typeface="Ink Free" panose="03080402000500000000" pitchFamily="66" charset="0"/>
              </a:rPr>
              <a:t>følger trygg trafikk sine </a:t>
            </a:r>
            <a:r>
              <a:rPr lang="nb-NO" sz="1300" dirty="0" smtClean="0">
                <a:latin typeface="Ink Free" panose="03080402000500000000" pitchFamily="66" charset="0"/>
              </a:rPr>
              <a:t>anbefalinger </a:t>
            </a:r>
            <a:r>
              <a:rPr lang="nb-NO" sz="1300" dirty="0">
                <a:latin typeface="Ink Free" panose="03080402000500000000" pitchFamily="66" charset="0"/>
              </a:rPr>
              <a:t>når vi ferdes i trafikken, og alle bana bruker sykkelhjelm på de syklene med større risiko for skade. Vi har også stort fokus på synlighet i trafikken.</a:t>
            </a:r>
          </a:p>
        </p:txBody>
      </p:sp>
    </p:spTree>
    <p:extLst>
      <p:ext uri="{BB962C8B-B14F-4D97-AF65-F5344CB8AC3E}">
        <p14:creationId xmlns:p14="http://schemas.microsoft.com/office/powerpoint/2010/main" val="999142870"/>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avon">
  <a:themeElements>
    <a:clrScheme name="Savon">
      <a:dk1>
        <a:sysClr val="windowText" lastClr="000000"/>
      </a:dk1>
      <a:lt1>
        <a:sysClr val="window" lastClr="FFFFFF"/>
      </a:lt1>
      <a:dk2>
        <a:srgbClr val="1485A4"/>
      </a:dk2>
      <a:lt2>
        <a:srgbClr val="E3DED1"/>
      </a:lt2>
      <a:accent1>
        <a:srgbClr val="1CADE4"/>
      </a:accent1>
      <a:accent2>
        <a:srgbClr val="2683C6"/>
      </a:accent2>
      <a:accent3>
        <a:srgbClr val="27CED7"/>
      </a:accent3>
      <a:accent4>
        <a:srgbClr val="42BA97"/>
      </a:accent4>
      <a:accent5>
        <a:srgbClr val="3E8853"/>
      </a:accent5>
      <a:accent6>
        <a:srgbClr val="62A39F"/>
      </a:accent6>
      <a:hlink>
        <a:srgbClr val="F49100"/>
      </a:hlink>
      <a:folHlink>
        <a:srgbClr val="739D9B"/>
      </a:folHlink>
    </a:clrScheme>
    <a:fontScheme name="Savon">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Savon">
      <a:fillStyleLst>
        <a:solidFill>
          <a:schemeClr val="phClr"/>
        </a:solidFill>
        <a:gradFill rotWithShape="1">
          <a:gsLst>
            <a:gs pos="0">
              <a:schemeClr val="phClr">
                <a:tint val="60000"/>
                <a:satMod val="105000"/>
                <a:lumMod val="105000"/>
              </a:schemeClr>
            </a:gs>
            <a:gs pos="100000">
              <a:schemeClr val="phClr">
                <a:tint val="65000"/>
                <a:satMod val="100000"/>
                <a:lumMod val="100000"/>
              </a:schemeClr>
            </a:gs>
            <a:gs pos="100000">
              <a:schemeClr val="phClr">
                <a:tint val="70000"/>
                <a:satMod val="100000"/>
                <a:lumMod val="100000"/>
              </a:schemeClr>
            </a:gs>
          </a:gsLst>
          <a:lin ang="5400000" scaled="0"/>
        </a:gradFill>
        <a:gradFill rotWithShape="1">
          <a:gsLst>
            <a:gs pos="0">
              <a:schemeClr val="phClr">
                <a:satMod val="100000"/>
                <a:lumMod val="100000"/>
              </a:schemeClr>
            </a:gs>
            <a:gs pos="50000">
              <a:schemeClr val="phClr">
                <a:shade val="99000"/>
                <a:satMod val="105000"/>
                <a:lumMod val="100000"/>
              </a:schemeClr>
            </a:gs>
            <a:gs pos="100000">
              <a:schemeClr val="phClr">
                <a:shade val="98000"/>
                <a:satMod val="105000"/>
                <a:lumMod val="100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38100" dist="12700" dir="5400000" algn="ctr" rotWithShape="0">
              <a:srgbClr val="000000">
                <a:alpha val="63000"/>
              </a:srgbClr>
            </a:outerShdw>
          </a:effectLst>
        </a:effectStyle>
        <a:effectStyle>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a:effectStyle>
      </a:effectStyleLst>
      <a:bgFillStyleLst>
        <a:solidFill>
          <a:schemeClr val="phClr"/>
        </a:solidFill>
        <a:gradFill rotWithShape="1">
          <a:gsLst>
            <a:gs pos="0">
              <a:schemeClr val="phClr">
                <a:tint val="90000"/>
                <a:shade val="92000"/>
                <a:satMod val="160000"/>
              </a:schemeClr>
            </a:gs>
            <a:gs pos="77000">
              <a:schemeClr val="phClr">
                <a:tint val="100000"/>
                <a:shade val="73000"/>
                <a:satMod val="155000"/>
              </a:schemeClr>
            </a:gs>
            <a:gs pos="100000">
              <a:schemeClr val="phClr">
                <a:tint val="100000"/>
                <a:shade val="67000"/>
                <a:satMod val="145000"/>
              </a:schemeClr>
            </a:gs>
          </a:gsLst>
          <a:lin ang="5400000" scaled="0"/>
        </a:gradFill>
        <a:blipFill rotWithShape="1">
          <a:blip xmlns:r="http://schemas.openxmlformats.org/officeDocument/2006/relationships" r:embed="rId1">
            <a:duotone>
              <a:schemeClr val="phClr">
                <a:tint val="95000"/>
              </a:schemeClr>
              <a:schemeClr val="phClr">
                <a:shade val="92000"/>
                <a:satMod val="115000"/>
              </a:schemeClr>
            </a:duotone>
          </a:blip>
          <a:tile tx="0" ty="0" sx="60000" sy="60000" flip="none" algn="tl"/>
        </a:blipFill>
      </a:bgFillStyleLst>
    </a:fmtScheme>
  </a:themeElements>
  <a:objectDefaults/>
  <a:extraClrSchemeLst/>
  <a:extLst>
    <a:ext uri="{05A4C25C-085E-4340-85A3-A5531E510DB2}">
      <thm15:themeFamily xmlns:thm15="http://schemas.microsoft.com/office/thememl/2012/main" name="Savon" id="{1306E473-ED32-493B-A2D0-240A757EDD34}" vid="{C20BADFE-D095-436F-9677-9264042809F0}"/>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Savon</Template>
  <TotalTime>20224</TotalTime>
  <Words>5144</Words>
  <Application>Microsoft Office PowerPoint</Application>
  <PresentationFormat>Egendefinert</PresentationFormat>
  <Paragraphs>980</Paragraphs>
  <Slides>35</Slides>
  <Notes>2</Notes>
  <HiddenSlides>0</HiddenSlides>
  <MMClips>0</MMClips>
  <ScaleCrop>false</ScaleCrop>
  <HeadingPairs>
    <vt:vector size="6" baseType="variant">
      <vt:variant>
        <vt:lpstr>Brukte skrifter</vt:lpstr>
      </vt:variant>
      <vt:variant>
        <vt:i4>8</vt:i4>
      </vt:variant>
      <vt:variant>
        <vt:lpstr>Tema</vt:lpstr>
      </vt:variant>
      <vt:variant>
        <vt:i4>1</vt:i4>
      </vt:variant>
      <vt:variant>
        <vt:lpstr>Lysbildetitler</vt:lpstr>
      </vt:variant>
      <vt:variant>
        <vt:i4>35</vt:i4>
      </vt:variant>
    </vt:vector>
  </HeadingPairs>
  <TitlesOfParts>
    <vt:vector size="44" baseType="lpstr">
      <vt:lpstr>Arial</vt:lpstr>
      <vt:lpstr>Calibri</vt:lpstr>
      <vt:lpstr>Century Gothic</vt:lpstr>
      <vt:lpstr>Garamond</vt:lpstr>
      <vt:lpstr>Ink Free</vt:lpstr>
      <vt:lpstr>Times New Roman</vt:lpstr>
      <vt:lpstr>Verdana</vt:lpstr>
      <vt:lpstr>Wingdings</vt:lpstr>
      <vt:lpstr>Savon</vt:lpstr>
      <vt:lpstr>    ÅRSPLAN TOMTERÅSEN BARNEHAGE SA</vt:lpstr>
      <vt:lpstr>BARNEHAGENS HISTORIKK, NÆRMILJØ OG ORGANISERING </vt:lpstr>
      <vt:lpstr>PRAKTISKE OPPLYSNINGER</vt:lpstr>
      <vt:lpstr>SAMARBEID I BARNEHAGEN</vt:lpstr>
      <vt:lpstr>BARNEHAGENS FORMÅL, VERDIGRUNNLAG OG OPPGAVER</vt:lpstr>
      <vt:lpstr>BARNEHAGENS SAMMFUNNSMANDAT</vt:lpstr>
      <vt:lpstr>VÅR VISJON: VI SER DET GODE I BARNET</vt:lpstr>
      <vt:lpstr>REGGIO EMILIAS FILOSOFI KOMBINERT MED LANDBRUK OG MILJØ</vt:lpstr>
      <vt:lpstr>BARNEHAGEÅRET 2023-2024</vt:lpstr>
      <vt:lpstr>PowerPoint-presentasjon</vt:lpstr>
      <vt:lpstr>«BARNEHAGERUTA»</vt:lpstr>
      <vt:lpstr>BLI KJENT I NY BARNEGRUPPE</vt:lpstr>
      <vt:lpstr>AUGUST</vt:lpstr>
      <vt:lpstr>INNHØSTING</vt:lpstr>
      <vt:lpstr>SEPTEMBER</vt:lpstr>
      <vt:lpstr>JAKT OG BÅL</vt:lpstr>
      <vt:lpstr>OKTOBER</vt:lpstr>
      <vt:lpstr>TA VARE PÅ DYR OG MILJØ </vt:lpstr>
      <vt:lpstr>NOVEMBER</vt:lpstr>
      <vt:lpstr> </vt:lpstr>
      <vt:lpstr>DESEMBER </vt:lpstr>
      <vt:lpstr>SPOR</vt:lpstr>
      <vt:lpstr>JANUAR</vt:lpstr>
      <vt:lpstr>MAT PÅ BÅL</vt:lpstr>
      <vt:lpstr>FEBRUAR</vt:lpstr>
      <vt:lpstr>NYTT LIV</vt:lpstr>
      <vt:lpstr>MARS </vt:lpstr>
      <vt:lpstr>UTVIKLING OG ENDRING</vt:lpstr>
      <vt:lpstr>APRIL</vt:lpstr>
      <vt:lpstr>VÅRONN</vt:lpstr>
      <vt:lpstr>MAI</vt:lpstr>
      <vt:lpstr>FARGER  </vt:lpstr>
      <vt:lpstr>JUNI</vt:lpstr>
      <vt:lpstr>BARNS MEDVIRKNING Sommerbarnehage </vt:lpstr>
      <vt:lpstr>JULI</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Årsplan for Tomteråsen barnehage</dc:title>
  <dc:creator>Nina F. Johansen</dc:creator>
  <cp:lastModifiedBy>Nina F. Johansen</cp:lastModifiedBy>
  <cp:revision>895</cp:revision>
  <cp:lastPrinted>2023-07-11T08:13:17Z</cp:lastPrinted>
  <dcterms:created xsi:type="dcterms:W3CDTF">2015-04-15T08:05:30Z</dcterms:created>
  <dcterms:modified xsi:type="dcterms:W3CDTF">2023-07-11T08:16:41Z</dcterms:modified>
</cp:coreProperties>
</file>